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57" r:id="rId3"/>
    <p:sldId id="258" r:id="rId4"/>
    <p:sldId id="259" r:id="rId5"/>
    <p:sldId id="260" r:id="rId6"/>
    <p:sldId id="272" r:id="rId7"/>
    <p:sldId id="275" r:id="rId8"/>
    <p:sldId id="311" r:id="rId9"/>
    <p:sldId id="261" r:id="rId10"/>
    <p:sldId id="262" r:id="rId11"/>
    <p:sldId id="263" r:id="rId12"/>
    <p:sldId id="264" r:id="rId13"/>
    <p:sldId id="265" r:id="rId14"/>
    <p:sldId id="266" r:id="rId15"/>
    <p:sldId id="267" r:id="rId16"/>
    <p:sldId id="268" r:id="rId17"/>
    <p:sldId id="269" r:id="rId18"/>
    <p:sldId id="270" r:id="rId19"/>
    <p:sldId id="271" r:id="rId20"/>
    <p:sldId id="287" r:id="rId21"/>
    <p:sldId id="286" r:id="rId22"/>
    <p:sldId id="288" r:id="rId23"/>
    <p:sldId id="289" r:id="rId24"/>
    <p:sldId id="290" r:id="rId25"/>
    <p:sldId id="280" r:id="rId26"/>
    <p:sldId id="281" r:id="rId27"/>
    <p:sldId id="284" r:id="rId28"/>
    <p:sldId id="278" r:id="rId29"/>
    <p:sldId id="277" r:id="rId30"/>
    <p:sldId id="291" r:id="rId31"/>
    <p:sldId id="292" r:id="rId32"/>
    <p:sldId id="279" r:id="rId33"/>
    <p:sldId id="276" r:id="rId34"/>
    <p:sldId id="283" r:id="rId35"/>
    <p:sldId id="300" r:id="rId36"/>
    <p:sldId id="302" r:id="rId37"/>
    <p:sldId id="303" r:id="rId38"/>
    <p:sldId id="304" r:id="rId39"/>
    <p:sldId id="301" r:id="rId40"/>
    <p:sldId id="305" r:id="rId41"/>
    <p:sldId id="293" r:id="rId42"/>
    <p:sldId id="294" r:id="rId43"/>
    <p:sldId id="295" r:id="rId44"/>
    <p:sldId id="299" r:id="rId45"/>
    <p:sldId id="298" r:id="rId46"/>
    <p:sldId id="296" r:id="rId47"/>
    <p:sldId id="297" r:id="rId48"/>
    <p:sldId id="306" r:id="rId49"/>
    <p:sldId id="307" r:id="rId50"/>
    <p:sldId id="309" r:id="rId51"/>
    <p:sldId id="308" r:id="rId52"/>
    <p:sldId id="310"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87" autoAdjust="0"/>
  </p:normalViewPr>
  <p:slideViewPr>
    <p:cSldViewPr snapToGrid="0" snapToObjects="1">
      <p:cViewPr>
        <p:scale>
          <a:sx n="85" d="100"/>
          <a:sy n="85" d="100"/>
        </p:scale>
        <p:origin x="-189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6BF0CB-A1D9-1441-AB6B-F75FDC005012}" type="datetimeFigureOut">
              <a:rPr lang="en-US" smtClean="0"/>
              <a:t>1/26/15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D82793-02F4-5D4D-89E6-D9D1BFE83A44}" type="slidenum">
              <a:rPr lang="en-US" smtClean="0"/>
              <a:t>‹#›</a:t>
            </a:fld>
            <a:endParaRPr lang="en-US"/>
          </a:p>
        </p:txBody>
      </p:sp>
    </p:spTree>
    <p:extLst>
      <p:ext uri="{BB962C8B-B14F-4D97-AF65-F5344CB8AC3E}">
        <p14:creationId xmlns:p14="http://schemas.microsoft.com/office/powerpoint/2010/main" val="42012422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a:t>
            </a:fld>
            <a:endParaRPr lang="en-US"/>
          </a:p>
        </p:txBody>
      </p:sp>
    </p:spTree>
    <p:extLst>
      <p:ext uri="{BB962C8B-B14F-4D97-AF65-F5344CB8AC3E}">
        <p14:creationId xmlns:p14="http://schemas.microsoft.com/office/powerpoint/2010/main" val="801167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show that there are more real numbers than natural numbers, we’ll try to find a one-to-one correspondence (and fail). We’ll even use just a subset of the real numbers: [0,1]</a:t>
            </a:r>
          </a:p>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22</a:t>
            </a:fld>
            <a:endParaRPr lang="en-US"/>
          </a:p>
        </p:txBody>
      </p:sp>
    </p:spTree>
    <p:extLst>
      <p:ext uri="{BB962C8B-B14F-4D97-AF65-F5344CB8AC3E}">
        <p14:creationId xmlns:p14="http://schemas.microsoft.com/office/powerpoint/2010/main" val="523845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show that there are more real numbers than natural numbers, we’ll try to find a one-to-one correspondence (and fail). </a:t>
            </a:r>
            <a:r>
              <a:rPr lang="en-US" smtClean="0"/>
              <a:t>We’ll even use just a subset of the real numbers: [0,1]</a:t>
            </a:r>
          </a:p>
          <a:p>
            <a:endParaRPr lang="en-US"/>
          </a:p>
        </p:txBody>
      </p:sp>
      <p:sp>
        <p:nvSpPr>
          <p:cNvPr id="4" name="Slide Number Placeholder 3"/>
          <p:cNvSpPr>
            <a:spLocks noGrp="1"/>
          </p:cNvSpPr>
          <p:nvPr>
            <p:ph type="sldNum" sz="quarter" idx="10"/>
          </p:nvPr>
        </p:nvSpPr>
        <p:spPr/>
        <p:txBody>
          <a:bodyPr/>
          <a:lstStyle/>
          <a:p>
            <a:fld id="{8CD82793-02F4-5D4D-89E6-D9D1BFE83A44}" type="slidenum">
              <a:rPr lang="en-US" smtClean="0"/>
              <a:t>23</a:t>
            </a:fld>
            <a:endParaRPr lang="en-US"/>
          </a:p>
        </p:txBody>
      </p:sp>
    </p:spTree>
    <p:extLst>
      <p:ext uri="{BB962C8B-B14F-4D97-AF65-F5344CB8AC3E}">
        <p14:creationId xmlns:p14="http://schemas.microsoft.com/office/powerpoint/2010/main" val="523845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To show that there are more real numbers than natural numbers, we’ll try to find a one-to-one correspondence (and fail). </a:t>
            </a:r>
            <a:r>
              <a:rPr lang="en-US" smtClean="0"/>
              <a:t>We’ll even use just a subset of the real numbers: [0,1]</a:t>
            </a:r>
          </a:p>
          <a:p>
            <a:endParaRPr lang="en-US"/>
          </a:p>
        </p:txBody>
      </p:sp>
      <p:sp>
        <p:nvSpPr>
          <p:cNvPr id="4" name="Slide Number Placeholder 3"/>
          <p:cNvSpPr>
            <a:spLocks noGrp="1"/>
          </p:cNvSpPr>
          <p:nvPr>
            <p:ph type="sldNum" sz="quarter" idx="10"/>
          </p:nvPr>
        </p:nvSpPr>
        <p:spPr/>
        <p:txBody>
          <a:bodyPr/>
          <a:lstStyle/>
          <a:p>
            <a:fld id="{8CD82793-02F4-5D4D-89E6-D9D1BFE83A44}" type="slidenum">
              <a:rPr lang="en-US" smtClean="0"/>
              <a:t>24</a:t>
            </a:fld>
            <a:endParaRPr lang="en-US"/>
          </a:p>
        </p:txBody>
      </p:sp>
    </p:spTree>
    <p:extLst>
      <p:ext uri="{BB962C8B-B14F-4D97-AF65-F5344CB8AC3E}">
        <p14:creationId xmlns:p14="http://schemas.microsoft.com/office/powerpoint/2010/main" val="523845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25</a:t>
            </a:fld>
            <a:endParaRPr lang="en-US"/>
          </a:p>
        </p:txBody>
      </p:sp>
    </p:spTree>
    <p:extLst>
      <p:ext uri="{BB962C8B-B14F-4D97-AF65-F5344CB8AC3E}">
        <p14:creationId xmlns:p14="http://schemas.microsoft.com/office/powerpoint/2010/main" val="31051394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26</a:t>
            </a:fld>
            <a:endParaRPr lang="en-US"/>
          </a:p>
        </p:txBody>
      </p:sp>
    </p:spTree>
    <p:extLst>
      <p:ext uri="{BB962C8B-B14F-4D97-AF65-F5344CB8AC3E}">
        <p14:creationId xmlns:p14="http://schemas.microsoft.com/office/powerpoint/2010/main" val="3105139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27</a:t>
            </a:fld>
            <a:endParaRPr lang="en-US"/>
          </a:p>
        </p:txBody>
      </p:sp>
    </p:spTree>
    <p:extLst>
      <p:ext uri="{BB962C8B-B14F-4D97-AF65-F5344CB8AC3E}">
        <p14:creationId xmlns:p14="http://schemas.microsoft.com/office/powerpoint/2010/main" val="3105139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Unfortunately this conjecture will likely</a:t>
            </a:r>
            <a:r>
              <a:rPr lang="en-US" baseline="0" dirty="0" smtClean="0"/>
              <a:t> never be proven formally because “mechanical calculation” is poorly posed.</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30</a:t>
            </a:fld>
            <a:endParaRPr lang="en-US"/>
          </a:p>
        </p:txBody>
      </p:sp>
    </p:spTree>
    <p:extLst>
      <p:ext uri="{BB962C8B-B14F-4D97-AF65-F5344CB8AC3E}">
        <p14:creationId xmlns:p14="http://schemas.microsoft.com/office/powerpoint/2010/main" val="2773474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Boolean functions here act as the instruction tables</a:t>
            </a:r>
          </a:p>
          <a:p>
            <a:endParaRPr lang="en-US" dirty="0" smtClean="0"/>
          </a:p>
          <a:p>
            <a:r>
              <a:rPr lang="en-US" dirty="0" smtClean="0"/>
              <a:t>Notice that we don’t require that the system be able to read in a description of a Turing machine in order to emulate it.</a:t>
            </a:r>
            <a:r>
              <a:rPr lang="en-US" baseline="0" dirty="0" smtClean="0"/>
              <a:t> We’ll suppose that the description of the Turing machine can be pre-processed and fed into the system in whatever form we desire. (You can make an argument that we have simply transferred computational difficulty to the pre-processor, but this usage is generally accepted.)</a:t>
            </a:r>
          </a:p>
          <a:p>
            <a:endParaRPr lang="en-US" dirty="0" smtClean="0"/>
          </a:p>
          <a:p>
            <a:r>
              <a:rPr lang="en-US" dirty="0" smtClean="0"/>
              <a:t>Magic</a:t>
            </a:r>
            <a:r>
              <a:rPr lang="en-US" baseline="0" dirty="0" smtClean="0"/>
              <a:t> the Gathering, the email server </a:t>
            </a:r>
            <a:r>
              <a:rPr lang="en-US" baseline="0" dirty="0" err="1" smtClean="0"/>
              <a:t>sendmail</a:t>
            </a:r>
            <a:r>
              <a:rPr lang="en-US" baseline="0" dirty="0" smtClean="0"/>
              <a:t>, and </a:t>
            </a:r>
            <a:r>
              <a:rPr lang="en-US" baseline="0" dirty="0" err="1" smtClean="0"/>
              <a:t>Minecraft</a:t>
            </a:r>
            <a:r>
              <a:rPr lang="en-US" baseline="0" dirty="0" smtClean="0"/>
              <a:t> all (evidently by accident) can do these things. But how can we show it?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31</a:t>
            </a:fld>
            <a:endParaRPr lang="en-US"/>
          </a:p>
        </p:txBody>
      </p:sp>
    </p:spTree>
    <p:extLst>
      <p:ext uri="{BB962C8B-B14F-4D97-AF65-F5344CB8AC3E}">
        <p14:creationId xmlns:p14="http://schemas.microsoft.com/office/powerpoint/2010/main" val="3856401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Whimsical shapes help us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35</a:t>
            </a:fld>
            <a:endParaRPr lang="en-US"/>
          </a:p>
        </p:txBody>
      </p:sp>
    </p:spTree>
    <p:extLst>
      <p:ext uri="{BB962C8B-B14F-4D97-AF65-F5344CB8AC3E}">
        <p14:creationId xmlns:p14="http://schemas.microsoft.com/office/powerpoint/2010/main" val="170967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get to be</a:t>
            </a:r>
            <a:r>
              <a:rPr lang="en-US" baseline="0" dirty="0" smtClean="0"/>
              <a:t> pretty arbitrary about what we define as inputs and outputs. I will pick certain squares on the board to be inputs: each of the squares can be on or off, so the combination of input squares can represent any binary number. </a:t>
            </a:r>
            <a:endParaRPr lang="en-US" dirty="0"/>
          </a:p>
        </p:txBody>
      </p:sp>
      <p:sp>
        <p:nvSpPr>
          <p:cNvPr id="4" name="Slide Number Placeholder 3"/>
          <p:cNvSpPr>
            <a:spLocks noGrp="1"/>
          </p:cNvSpPr>
          <p:nvPr>
            <p:ph type="sldNum" sz="quarter" idx="10"/>
          </p:nvPr>
        </p:nvSpPr>
        <p:spPr/>
        <p:txBody>
          <a:bodyPr/>
          <a:lstStyle/>
          <a:p>
            <a:fld id="{463CDA35-626B-D049-BF26-510AE7AFAD23}" type="slidenum">
              <a:rPr lang="en-US" smtClean="0"/>
              <a:t>43</a:t>
            </a:fld>
            <a:endParaRPr lang="en-US"/>
          </a:p>
        </p:txBody>
      </p:sp>
    </p:spTree>
    <p:extLst>
      <p:ext uri="{BB962C8B-B14F-4D97-AF65-F5344CB8AC3E}">
        <p14:creationId xmlns:p14="http://schemas.microsoft.com/office/powerpoint/2010/main" val="1942127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Only</a:t>
            </a:r>
            <a:r>
              <a:rPr lang="en-US" baseline="0" dirty="0" smtClean="0"/>
              <a:t> a generation ago, many people felt that computers could never rival the human mind. Some tasks were considered too creative to be performed by a computer.</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a:t>
            </a:fld>
            <a:endParaRPr lang="en-US"/>
          </a:p>
        </p:txBody>
      </p:sp>
    </p:spTree>
    <p:extLst>
      <p:ext uri="{BB962C8B-B14F-4D97-AF65-F5344CB8AC3E}">
        <p14:creationId xmlns:p14="http://schemas.microsoft.com/office/powerpoint/2010/main" val="2228268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a:t>
            </a:r>
            <a:r>
              <a:rPr lang="en-US" baseline="0" dirty="0" smtClean="0"/>
              <a:t> about something much more complicated, like this pattern that prints a message (the course number)?</a:t>
            </a:r>
            <a:endParaRPr lang="en-US" dirty="0"/>
          </a:p>
        </p:txBody>
      </p:sp>
      <p:sp>
        <p:nvSpPr>
          <p:cNvPr id="4" name="Slide Number Placeholder 3"/>
          <p:cNvSpPr>
            <a:spLocks noGrp="1"/>
          </p:cNvSpPr>
          <p:nvPr>
            <p:ph type="sldNum" sz="quarter" idx="10"/>
          </p:nvPr>
        </p:nvSpPr>
        <p:spPr/>
        <p:txBody>
          <a:bodyPr/>
          <a:lstStyle/>
          <a:p>
            <a:fld id="{463CDA35-626B-D049-BF26-510AE7AFAD23}" type="slidenum">
              <a:rPr lang="en-US" smtClean="0"/>
              <a:t>44</a:t>
            </a:fld>
            <a:endParaRPr lang="en-US"/>
          </a:p>
        </p:txBody>
      </p:sp>
    </p:spTree>
    <p:extLst>
      <p:ext uri="{BB962C8B-B14F-4D97-AF65-F5344CB8AC3E}">
        <p14:creationId xmlns:p14="http://schemas.microsoft.com/office/powerpoint/2010/main" val="35166917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It turns out that there is a particularly handy way to implement that in the Game of Life. There is a special pattern called a Gosper Gun which fires an infinite stream of gliders. When a stopper is in the way, the gliders hit it and disappear. However, if I add just one square to the blocker, the blocker will destroy itself, and the glider stream can escape.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46</a:t>
            </a:fld>
            <a:endParaRPr lang="en-US"/>
          </a:p>
        </p:txBody>
      </p:sp>
    </p:spTree>
    <p:extLst>
      <p:ext uri="{BB962C8B-B14F-4D97-AF65-F5344CB8AC3E}">
        <p14:creationId xmlns:p14="http://schemas.microsoft.com/office/powerpoint/2010/main" val="739794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square indicated by the red arrow ever turns on, then the output is ON. Otherwise, the output</a:t>
            </a:r>
            <a:r>
              <a:rPr lang="en-US" baseline="0" dirty="0" smtClean="0"/>
              <a:t> is OFF.</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47</a:t>
            </a:fld>
            <a:endParaRPr lang="en-US"/>
          </a:p>
        </p:txBody>
      </p:sp>
    </p:spTree>
    <p:extLst>
      <p:ext uri="{BB962C8B-B14F-4D97-AF65-F5344CB8AC3E}">
        <p14:creationId xmlns:p14="http://schemas.microsoft.com/office/powerpoint/2010/main" val="34071225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50</a:t>
            </a:fld>
            <a:endParaRPr lang="en-US"/>
          </a:p>
        </p:txBody>
      </p:sp>
    </p:spTree>
    <p:extLst>
      <p:ext uri="{BB962C8B-B14F-4D97-AF65-F5344CB8AC3E}">
        <p14:creationId xmlns:p14="http://schemas.microsoft.com/office/powerpoint/2010/main" val="4156354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Walter Pitts and Johnny von</a:t>
            </a:r>
            <a:r>
              <a:rPr lang="en-US" baseline="0" dirty="0" smtClean="0"/>
              <a:t> Neumann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52</a:t>
            </a:fld>
            <a:endParaRPr lang="en-US"/>
          </a:p>
        </p:txBody>
      </p:sp>
    </p:spTree>
    <p:extLst>
      <p:ext uri="{BB962C8B-B14F-4D97-AF65-F5344CB8AC3E}">
        <p14:creationId xmlns:p14="http://schemas.microsoft.com/office/powerpoint/2010/main" val="260366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a:t>
            </a:fld>
            <a:endParaRPr lang="en-US"/>
          </a:p>
        </p:txBody>
      </p:sp>
    </p:spTree>
    <p:extLst>
      <p:ext uri="{BB962C8B-B14F-4D97-AF65-F5344CB8AC3E}">
        <p14:creationId xmlns:p14="http://schemas.microsoft.com/office/powerpoint/2010/main" val="20426318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IBM’s Watson</a:t>
            </a:r>
          </a:p>
          <a:p>
            <a:r>
              <a:rPr lang="en-US" dirty="0" smtClean="0"/>
              <a:t>Call centers</a:t>
            </a:r>
          </a:p>
          <a:p>
            <a:r>
              <a:rPr lang="en-US" dirty="0" smtClean="0"/>
              <a:t>Google’s driverless</a:t>
            </a:r>
            <a:r>
              <a:rPr lang="en-US" baseline="0" dirty="0" smtClean="0"/>
              <a:t> car: allowed to test in a half-dozen or so states so far. You can tell it’s not dangerous because it looks so adorable.</a:t>
            </a:r>
          </a:p>
          <a:p>
            <a:r>
              <a:rPr lang="en-US" baseline="0" dirty="0" smtClean="0"/>
              <a:t>AARON, an artistic automaton</a:t>
            </a:r>
          </a:p>
          <a:p>
            <a:r>
              <a:rPr lang="en-US" baseline="0" dirty="0" smtClean="0"/>
              <a:t>Now we’re more likely to ask whether humans can do everything that computers can do.</a:t>
            </a:r>
          </a:p>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a:t>
            </a:fld>
            <a:endParaRPr lang="en-US"/>
          </a:p>
        </p:txBody>
      </p:sp>
    </p:spTree>
    <p:extLst>
      <p:ext uri="{BB962C8B-B14F-4D97-AF65-F5344CB8AC3E}">
        <p14:creationId xmlns:p14="http://schemas.microsoft.com/office/powerpoint/2010/main" val="2606338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a:t>
            </a:fld>
            <a:endParaRPr lang="en-US"/>
          </a:p>
        </p:txBody>
      </p:sp>
    </p:spTree>
    <p:extLst>
      <p:ext uri="{BB962C8B-B14F-4D97-AF65-F5344CB8AC3E}">
        <p14:creationId xmlns:p14="http://schemas.microsoft.com/office/powerpoint/2010/main" val="32423501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particularly, the number of squares on the tape is </a:t>
            </a:r>
            <a:r>
              <a:rPr lang="en-US" baseline="0" dirty="0" err="1" smtClean="0"/>
              <a:t>countably</a:t>
            </a:r>
            <a:r>
              <a:rPr lang="en-US" baseline="0" dirty="0" smtClean="0"/>
              <a:t> infinite, since we could map them to the natural numbers.</a:t>
            </a:r>
            <a:endParaRPr lang="en-US" dirty="0" smtClean="0"/>
          </a:p>
          <a:p>
            <a:endParaRPr lang="en-US" dirty="0" smtClean="0"/>
          </a:p>
          <a:p>
            <a:r>
              <a:rPr lang="en-US" dirty="0" smtClean="0"/>
              <a:t>The first</a:t>
            </a:r>
            <a:r>
              <a:rPr lang="en-US" baseline="0" dirty="0" smtClean="0"/>
              <a:t> three points help give the reader an impression of the machine as a physically-realizable object. The next feature (the state register) was a novel concept at the time of its introduction but is now a common idea. </a:t>
            </a:r>
            <a:endParaRPr lang="en-US" dirty="0" smtClean="0"/>
          </a:p>
          <a:p>
            <a:endParaRPr lang="en-US" dirty="0" smtClean="0"/>
          </a:p>
          <a:p>
            <a:r>
              <a:rPr lang="en-US" dirty="0" smtClean="0"/>
              <a:t>To define the starting</a:t>
            </a:r>
            <a:r>
              <a:rPr lang="en-US" baseline="0" dirty="0" smtClean="0"/>
              <a:t> conditions for the machine, we need to specify the pattern of symbols on the tape, the position of the head, and the initial internal state.</a:t>
            </a:r>
            <a:endParaRPr lang="en-US" dirty="0" smtClean="0"/>
          </a:p>
          <a:p>
            <a:endParaRPr lang="en-US" dirty="0" smtClean="0"/>
          </a:p>
          <a:p>
            <a:r>
              <a:rPr lang="en-US" dirty="0" smtClean="0"/>
              <a:t>The instructions can be moving the head left or right one square; reading</a:t>
            </a:r>
            <a:r>
              <a:rPr lang="en-US" baseline="0" dirty="0" smtClean="0"/>
              <a:t>, writing, or erasing a symbol on the square underneath the head; changing the state; or halting.</a:t>
            </a:r>
          </a:p>
        </p:txBody>
      </p:sp>
      <p:sp>
        <p:nvSpPr>
          <p:cNvPr id="4" name="Slide Number Placeholder 3"/>
          <p:cNvSpPr>
            <a:spLocks noGrp="1"/>
          </p:cNvSpPr>
          <p:nvPr>
            <p:ph type="sldNum" sz="quarter" idx="10"/>
          </p:nvPr>
        </p:nvSpPr>
        <p:spPr/>
        <p:txBody>
          <a:bodyPr/>
          <a:lstStyle/>
          <a:p>
            <a:fld id="{8CD82793-02F4-5D4D-89E6-D9D1BFE83A44}" type="slidenum">
              <a:rPr lang="en-US" smtClean="0"/>
              <a:t>6</a:t>
            </a:fld>
            <a:endParaRPr lang="en-US"/>
          </a:p>
        </p:txBody>
      </p:sp>
    </p:spTree>
    <p:extLst>
      <p:ext uri="{BB962C8B-B14F-4D97-AF65-F5344CB8AC3E}">
        <p14:creationId xmlns:p14="http://schemas.microsoft.com/office/powerpoint/2010/main" val="13318445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differences: the initial state for this machine</a:t>
            </a:r>
            <a:r>
              <a:rPr lang="en-US" baseline="0" dirty="0" smtClean="0"/>
              <a:t> is “1011” which is eleven in binary. The program will write that on the tape before beginning.</a:t>
            </a:r>
          </a:p>
          <a:p>
            <a:r>
              <a:rPr lang="en-US" dirty="0" smtClean="0"/>
              <a:t>The</a:t>
            </a:r>
            <a:r>
              <a:rPr lang="en-US" baseline="0" dirty="0" smtClean="0"/>
              <a:t> camera, marker, and eraser are unfortunately not exactly in the same position, so the tape will have to shift more than in our example for changes to be made.</a:t>
            </a:r>
          </a:p>
          <a:p>
            <a:r>
              <a:rPr lang="en-US" baseline="0" dirty="0" smtClean="0"/>
              <a:t>Also the machine will periodically scroll the tape so that you, the viewer, can read the whole number.</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19</a:t>
            </a:fld>
            <a:endParaRPr lang="en-US"/>
          </a:p>
        </p:txBody>
      </p:sp>
    </p:spTree>
    <p:extLst>
      <p:ext uri="{BB962C8B-B14F-4D97-AF65-F5344CB8AC3E}">
        <p14:creationId xmlns:p14="http://schemas.microsoft.com/office/powerpoint/2010/main" val="2840738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Nowadays</a:t>
            </a:r>
            <a:r>
              <a:rPr lang="en-US" baseline="0" dirty="0" smtClean="0"/>
              <a:t> when you buy a laptop, you expect that you can make it do whatever you need just by installing the right software. We will eventually ask, do living things have all of the necessary hardware to implement an arbitrary Turing machine. But first we should understand the implications of Turing completeness.</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20</a:t>
            </a:fld>
            <a:endParaRPr lang="en-US"/>
          </a:p>
        </p:txBody>
      </p:sp>
    </p:spTree>
    <p:extLst>
      <p:ext uri="{BB962C8B-B14F-4D97-AF65-F5344CB8AC3E}">
        <p14:creationId xmlns:p14="http://schemas.microsoft.com/office/powerpoint/2010/main" val="2846988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will see that the number of Turing machines and the number of problems are both infinite, but one infinity is in a sense larger than the other.</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21</a:t>
            </a:fld>
            <a:endParaRPr lang="en-US"/>
          </a:p>
        </p:txBody>
      </p:sp>
    </p:spTree>
    <p:extLst>
      <p:ext uri="{BB962C8B-B14F-4D97-AF65-F5344CB8AC3E}">
        <p14:creationId xmlns:p14="http://schemas.microsoft.com/office/powerpoint/2010/main" val="3120106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76963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8465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826660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5894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F172AB-1F1F-484E-9505-044189D888C6}" type="datetimeFigureOut">
              <a:rPr lang="en-US" smtClean="0"/>
              <a:t>1/26/15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185500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F172AB-1F1F-484E-9505-044189D888C6}" type="datetimeFigureOut">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6641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F172AB-1F1F-484E-9505-044189D888C6}" type="datetimeFigureOut">
              <a:rPr lang="en-US" smtClean="0"/>
              <a:t>1/26/15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92719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F172AB-1F1F-484E-9505-044189D888C6}" type="datetimeFigureOut">
              <a:rPr lang="en-US" smtClean="0"/>
              <a:t>1/26/15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37512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172AB-1F1F-484E-9505-044189D888C6}" type="datetimeFigureOut">
              <a:rPr lang="en-US" smtClean="0"/>
              <a:t>1/26/15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4130618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88209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1/26/15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5895634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172AB-1F1F-484E-9505-044189D888C6}" type="datetimeFigureOut">
              <a:rPr lang="en-US" smtClean="0"/>
              <a:t>1/26/15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8952A-6557-9C49-8EA5-9BC308052011}" type="slidenum">
              <a:rPr lang="en-US" smtClean="0"/>
              <a:t>‹#›</a:t>
            </a:fld>
            <a:endParaRPr lang="en-US"/>
          </a:p>
        </p:txBody>
      </p:sp>
    </p:spTree>
    <p:extLst>
      <p:ext uri="{BB962C8B-B14F-4D97-AF65-F5344CB8AC3E}">
        <p14:creationId xmlns:p14="http://schemas.microsoft.com/office/powerpoint/2010/main" val="3695091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7.xml"/><Relationship Id="rId5" Type="http://schemas.openxmlformats.org/officeDocument/2006/relationships/image" Target="../media/image9.png"/><Relationship Id="rId1" Type="http://schemas.microsoft.com/office/2007/relationships/media" Target="../media/media2.mov"/><Relationship Id="rId2" Type="http://schemas.openxmlformats.org/officeDocument/2006/relationships/video" Target="../media/media2.mov"/></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2.png"/><Relationship Id="rId1" Type="http://schemas.microsoft.com/office/2007/relationships/media" Target="../media/media1.mov"/><Relationship Id="rId2" Type="http://schemas.openxmlformats.org/officeDocument/2006/relationships/video" Target="../media/media1.mov"/></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7.xml"/><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1" Type="http://schemas.microsoft.com/office/2007/relationships/media" Target="../media/media3.mov"/><Relationship Id="rId2" Type="http://schemas.openxmlformats.org/officeDocument/2006/relationships/video" Target="../media/media3.mov"/></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0.xml"/><Relationship Id="rId5" Type="http://schemas.openxmlformats.org/officeDocument/2006/relationships/image" Target="../media/image13.png"/><Relationship Id="rId1" Type="http://schemas.microsoft.com/office/2007/relationships/media" Target="../media/media4.mov"/><Relationship Id="rId2" Type="http://schemas.openxmlformats.org/officeDocument/2006/relationships/video" Target="../media/media4.mov"/></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4.png"/><Relationship Id="rId1" Type="http://schemas.microsoft.com/office/2007/relationships/media" Target="../media/media5.mov"/><Relationship Id="rId2" Type="http://schemas.openxmlformats.org/officeDocument/2006/relationships/video" Target="../media/media5.mov"/></Relationships>
</file>

<file path=ppt/slides/_rels/slide46.xml.rels><?xml version="1.0" encoding="UTF-8" standalone="yes"?>
<Relationships xmlns="http://schemas.openxmlformats.org/package/2006/relationships"><Relationship Id="rId3" Type="http://schemas.microsoft.com/office/2007/relationships/media" Target="../media/media7.mov"/><Relationship Id="rId4" Type="http://schemas.openxmlformats.org/officeDocument/2006/relationships/video" Target="../media/media7.mov"/><Relationship Id="rId5" Type="http://schemas.openxmlformats.org/officeDocument/2006/relationships/slideLayout" Target="../slideLayouts/slideLayout2.xml"/><Relationship Id="rId6" Type="http://schemas.openxmlformats.org/officeDocument/2006/relationships/notesSlide" Target="../notesSlides/notesSlide21.xml"/><Relationship Id="rId7" Type="http://schemas.openxmlformats.org/officeDocument/2006/relationships/image" Target="../media/image15.png"/><Relationship Id="rId8" Type="http://schemas.openxmlformats.org/officeDocument/2006/relationships/image" Target="../media/image16.png"/><Relationship Id="rId1" Type="http://schemas.microsoft.com/office/2007/relationships/media" Target="../media/media6.mov"/><Relationship Id="rId2" Type="http://schemas.openxmlformats.org/officeDocument/2006/relationships/video" Target="../media/media6.mov"/></Relationships>
</file>

<file path=ppt/slides/_rels/slide47.xml.rels><?xml version="1.0" encoding="UTF-8" standalone="yes"?>
<Relationships xmlns="http://schemas.openxmlformats.org/package/2006/relationships"><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 Type="http://schemas.microsoft.com/office/2007/relationships/media" Target="../media/media8.mov"/><Relationship Id="rId2" Type="http://schemas.openxmlformats.org/officeDocument/2006/relationships/video" Target="../media/media8.mov"/><Relationship Id="rId3" Type="http://schemas.microsoft.com/office/2007/relationships/media" Target="../media/media9.mov"/><Relationship Id="rId4" Type="http://schemas.openxmlformats.org/officeDocument/2006/relationships/video" Target="../media/media9.mov"/><Relationship Id="rId5" Type="http://schemas.microsoft.com/office/2007/relationships/media" Target="../media/media10.mov"/><Relationship Id="rId6" Type="http://schemas.openxmlformats.org/officeDocument/2006/relationships/video" Target="../media/media10.mov"/><Relationship Id="rId7" Type="http://schemas.microsoft.com/office/2007/relationships/media" Target="../media/media11.mov"/><Relationship Id="rId8" Type="http://schemas.openxmlformats.org/officeDocument/2006/relationships/video" Target="../media/media11.mov"/><Relationship Id="rId9" Type="http://schemas.openxmlformats.org/officeDocument/2006/relationships/slideLayout" Target="../slideLayouts/slideLayout2.xml"/><Relationship Id="rId10" Type="http://schemas.openxmlformats.org/officeDocument/2006/relationships/notesSlide" Target="../notesSlides/notesSlide22.xml"/></Relationships>
</file>

<file path=ppt/slides/_rels/slide48.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 Type="http://schemas.microsoft.com/office/2007/relationships/media" Target="../media/media12.mov"/><Relationship Id="rId2" Type="http://schemas.openxmlformats.org/officeDocument/2006/relationships/video" Target="../media/media12.mov"/><Relationship Id="rId3" Type="http://schemas.microsoft.com/office/2007/relationships/media" Target="../media/media13.mov"/><Relationship Id="rId4" Type="http://schemas.openxmlformats.org/officeDocument/2006/relationships/video" Target="../media/media13.mov"/><Relationship Id="rId5" Type="http://schemas.microsoft.com/office/2007/relationships/media" Target="../media/media14.mov"/><Relationship Id="rId6" Type="http://schemas.openxmlformats.org/officeDocument/2006/relationships/video" Target="../media/media14.mov"/><Relationship Id="rId7" Type="http://schemas.microsoft.com/office/2007/relationships/media" Target="../media/media15.mov"/><Relationship Id="rId8" Type="http://schemas.openxmlformats.org/officeDocument/2006/relationships/video" Target="../media/media15.mov"/><Relationship Id="rId9" Type="http://schemas.openxmlformats.org/officeDocument/2006/relationships/slideLayout" Target="../slideLayouts/slideLayout2.xml"/><Relationship Id="rId10"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3.xml"/><Relationship Id="rId5" Type="http://schemas.openxmlformats.org/officeDocument/2006/relationships/image" Target="../media/image25.png"/><Relationship Id="rId1" Type="http://schemas.microsoft.com/office/2007/relationships/media" Target="../media/media16.mov"/><Relationship Id="rId2" Type="http://schemas.openxmlformats.org/officeDocument/2006/relationships/video" Target="../media/media16.mov"/></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26.png"/><Relationship Id="rId1" Type="http://schemas.microsoft.com/office/2007/relationships/media" Target="../media/media17.mov"/><Relationship Id="rId2" Type="http://schemas.openxmlformats.org/officeDocument/2006/relationships/video" Target="../media/media17.mov"/></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565837"/>
            <a:ext cx="7772400" cy="1470025"/>
          </a:xfrm>
        </p:spPr>
        <p:txBody>
          <a:bodyPr/>
          <a:lstStyle/>
          <a:p>
            <a:r>
              <a:rPr lang="en-US" dirty="0" smtClean="0">
                <a:latin typeface="Myriad Pro"/>
                <a:cs typeface="Myriad Pro"/>
              </a:rPr>
              <a:t>MCB 135 Lecture 2</a:t>
            </a:r>
            <a:br>
              <a:rPr lang="en-US" dirty="0" smtClean="0">
                <a:latin typeface="Myriad Pro"/>
                <a:cs typeface="Myriad Pro"/>
              </a:rPr>
            </a:br>
            <a:r>
              <a:rPr lang="en-US" dirty="0" smtClean="0">
                <a:latin typeface="Myriad Pro"/>
                <a:cs typeface="Myriad Pro"/>
              </a:rPr>
              <a:t>Logic and Turing Completeness</a:t>
            </a:r>
            <a:endParaRPr lang="en-US" dirty="0">
              <a:latin typeface="Myriad Pro"/>
              <a:cs typeface="Myriad Pro"/>
            </a:endParaRPr>
          </a:p>
        </p:txBody>
      </p:sp>
      <p:pic>
        <p:nvPicPr>
          <p:cNvPr id="4" name="Picture 3"/>
          <p:cNvPicPr>
            <a:picLocks noChangeAspect="1"/>
          </p:cNvPicPr>
          <p:nvPr/>
        </p:nvPicPr>
        <p:blipFill>
          <a:blip r:embed="rId3"/>
          <a:stretch>
            <a:fillRect/>
          </a:stretch>
        </p:blipFill>
        <p:spPr>
          <a:xfrm>
            <a:off x="2672123" y="552822"/>
            <a:ext cx="3789939" cy="3782359"/>
          </a:xfrm>
          <a:prstGeom prst="rect">
            <a:avLst/>
          </a:prstGeom>
        </p:spPr>
      </p:pic>
    </p:spTree>
    <p:extLst>
      <p:ext uri="{BB962C8B-B14F-4D97-AF65-F5344CB8AC3E}">
        <p14:creationId xmlns:p14="http://schemas.microsoft.com/office/powerpoint/2010/main" val="36510221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sp>
        <p:nvSpPr>
          <p:cNvPr id="4" name="TextBox 3"/>
          <p:cNvSpPr txBox="1"/>
          <p:nvPr/>
        </p:nvSpPr>
        <p:spPr>
          <a:xfrm>
            <a:off x="915205" y="1684300"/>
            <a:ext cx="3187285" cy="1569660"/>
          </a:xfrm>
          <a:prstGeom prst="rect">
            <a:avLst/>
          </a:prstGeom>
          <a:noFill/>
        </p:spPr>
        <p:txBody>
          <a:bodyPr wrap="square" rtlCol="0">
            <a:spAutoFit/>
          </a:bodyPr>
          <a:lstStyle/>
          <a:p>
            <a:r>
              <a:rPr lang="en-US" sz="2400" dirty="0" smtClean="0">
                <a:latin typeface="Myriad Pro"/>
                <a:cs typeface="Myriad Pro"/>
              </a:rPr>
              <a:t>Two internal states:</a:t>
            </a:r>
          </a:p>
          <a:p>
            <a:pPr marL="285750" indent="-285750">
              <a:buFont typeface="Arial"/>
              <a:buChar char="•"/>
            </a:pPr>
            <a:r>
              <a:rPr lang="en-US" sz="2400" dirty="0" smtClean="0">
                <a:latin typeface="Myriad Pro"/>
                <a:cs typeface="Myriad Pro"/>
              </a:rPr>
              <a:t>“S” for scanning right</a:t>
            </a:r>
          </a:p>
          <a:p>
            <a:pPr marL="285750" indent="-285750">
              <a:buFont typeface="Arial"/>
              <a:buChar char="•"/>
            </a:pPr>
            <a:r>
              <a:rPr lang="en-US" sz="2400" dirty="0" smtClean="0">
                <a:latin typeface="Myriad Pro"/>
                <a:cs typeface="Myriad Pro"/>
              </a:rPr>
              <a:t>“C” for incrementing the counter</a:t>
            </a:r>
          </a:p>
        </p:txBody>
      </p:sp>
      <p:cxnSp>
        <p:nvCxnSpPr>
          <p:cNvPr id="6" name="Straight Connector 5"/>
          <p:cNvCxnSpPr/>
          <p:nvPr/>
        </p:nvCxnSpPr>
        <p:spPr>
          <a:xfrm>
            <a:off x="1297657" y="488723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97657" y="59237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12007"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18013"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79363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89686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58679"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07782"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081218"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183901"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30726" y="4887769"/>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18013" y="59237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5205" y="488723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902492" y="592320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10669" y="5083277"/>
            <a:ext cx="843189" cy="584776"/>
          </a:xfrm>
          <a:prstGeom prst="rect">
            <a:avLst/>
          </a:prstGeom>
          <a:noFill/>
        </p:spPr>
        <p:txBody>
          <a:bodyPr wrap="square" rtlCol="0">
            <a:spAutoFit/>
          </a:bodyPr>
          <a:lstStyle/>
          <a:p>
            <a:pPr algn="ctr"/>
            <a:r>
              <a:rPr lang="en-US" sz="3200" dirty="0" smtClean="0">
                <a:latin typeface="Myriad Pro"/>
                <a:cs typeface="Myriad Pro"/>
              </a:rPr>
              <a:t>0</a:t>
            </a:r>
            <a:endParaRPr lang="en-US" sz="3200" dirty="0">
              <a:latin typeface="Myriad Pro"/>
              <a:cs typeface="Myriad Pro"/>
            </a:endParaRPr>
          </a:p>
        </p:txBody>
      </p:sp>
      <p:grpSp>
        <p:nvGrpSpPr>
          <p:cNvPr id="29" name="Group 28"/>
          <p:cNvGrpSpPr/>
          <p:nvPr/>
        </p:nvGrpSpPr>
        <p:grpSpPr>
          <a:xfrm>
            <a:off x="6048171" y="4034041"/>
            <a:ext cx="563723" cy="969168"/>
            <a:chOff x="4184514" y="4003663"/>
            <a:chExt cx="563723" cy="969168"/>
          </a:xfrm>
        </p:grpSpPr>
        <p:sp>
          <p:nvSpPr>
            <p:cNvPr id="27" name="Rectangle 26"/>
            <p:cNvSpPr/>
            <p:nvPr/>
          </p:nvSpPr>
          <p:spPr>
            <a:xfrm>
              <a:off x="4184514" y="405888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184515" y="448686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447" y="4003663"/>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sp>
        <p:nvSpPr>
          <p:cNvPr id="30" name="Rectangle 29"/>
          <p:cNvSpPr/>
          <p:nvPr/>
        </p:nvSpPr>
        <p:spPr>
          <a:xfrm>
            <a:off x="5389635" y="1684300"/>
            <a:ext cx="2807997" cy="1569660"/>
          </a:xfrm>
          <a:prstGeom prst="rect">
            <a:avLst/>
          </a:prstGeom>
        </p:spPr>
        <p:txBody>
          <a:bodyPr wrap="square">
            <a:spAutoFit/>
          </a:bodyPr>
          <a:lstStyle/>
          <a:p>
            <a:r>
              <a:rPr lang="en-US" sz="2400" dirty="0" smtClean="0">
                <a:latin typeface="Myriad Pro"/>
                <a:cs typeface="Myriad Pro"/>
              </a:rPr>
              <a:t>Three tape symbols:</a:t>
            </a:r>
          </a:p>
          <a:p>
            <a:pPr marL="285750" indent="-285750">
              <a:buFont typeface="Arial"/>
              <a:buChar char="•"/>
            </a:pPr>
            <a:r>
              <a:rPr lang="en-US" sz="2400" dirty="0" smtClean="0">
                <a:latin typeface="Myriad Pro"/>
                <a:cs typeface="Myriad Pro"/>
              </a:rPr>
              <a:t>“ “ (blank)</a:t>
            </a:r>
          </a:p>
          <a:p>
            <a:pPr marL="285750" indent="-285750">
              <a:buFont typeface="Arial"/>
              <a:buChar char="•"/>
            </a:pPr>
            <a:r>
              <a:rPr lang="en-US" sz="2400" dirty="0" smtClean="0">
                <a:latin typeface="Myriad Pro"/>
                <a:cs typeface="Myriad Pro"/>
              </a:rPr>
              <a:t>“0”</a:t>
            </a:r>
          </a:p>
          <a:p>
            <a:pPr marL="285750" indent="-285750">
              <a:buFont typeface="Arial"/>
              <a:buChar char="•"/>
            </a:pPr>
            <a:r>
              <a:rPr lang="en-US" sz="2400" dirty="0" smtClean="0">
                <a:latin typeface="Myriad Pro"/>
                <a:cs typeface="Myriad Pro"/>
              </a:rPr>
              <a:t>“1”</a:t>
            </a:r>
            <a:endParaRPr lang="en-US" sz="2400" dirty="0">
              <a:latin typeface="Myriad Pro"/>
              <a:cs typeface="Myriad Pro"/>
            </a:endParaRPr>
          </a:p>
        </p:txBody>
      </p:sp>
      <p:sp>
        <p:nvSpPr>
          <p:cNvPr id="31" name="TextBox 30"/>
          <p:cNvSpPr txBox="1"/>
          <p:nvPr/>
        </p:nvSpPr>
        <p:spPr>
          <a:xfrm>
            <a:off x="1312007" y="3858432"/>
            <a:ext cx="3528934" cy="461665"/>
          </a:xfrm>
          <a:prstGeom prst="rect">
            <a:avLst/>
          </a:prstGeom>
          <a:noFill/>
        </p:spPr>
        <p:txBody>
          <a:bodyPr wrap="square" rtlCol="0">
            <a:spAutoFit/>
          </a:bodyPr>
          <a:lstStyle/>
          <a:p>
            <a:r>
              <a:rPr lang="en-US" sz="2400" dirty="0" smtClean="0">
                <a:latin typeface="Myriad Pro"/>
                <a:cs typeface="Myriad Pro"/>
              </a:rPr>
              <a:t>Sample initial conditions:</a:t>
            </a:r>
          </a:p>
        </p:txBody>
      </p:sp>
    </p:spTree>
    <p:extLst>
      <p:ext uri="{BB962C8B-B14F-4D97-AF65-F5344CB8AC3E}">
        <p14:creationId xmlns:p14="http://schemas.microsoft.com/office/powerpoint/2010/main" val="308622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sp>
        <p:nvSpPr>
          <p:cNvPr id="4" name="TextBox 3"/>
          <p:cNvSpPr txBox="1"/>
          <p:nvPr/>
        </p:nvSpPr>
        <p:spPr>
          <a:xfrm>
            <a:off x="902492" y="1753329"/>
            <a:ext cx="1100306" cy="2308324"/>
          </a:xfrm>
          <a:prstGeom prst="rect">
            <a:avLst/>
          </a:prstGeom>
          <a:noFill/>
        </p:spPr>
        <p:txBody>
          <a:bodyPr wrap="square" rtlCol="0">
            <a:spAutoFit/>
          </a:bodyPr>
          <a:lstStyle/>
          <a:p>
            <a:r>
              <a:rPr lang="en-US" sz="2400" dirty="0" smtClean="0">
                <a:latin typeface="Myriad Pro"/>
                <a:cs typeface="Myriad Pro"/>
              </a:rPr>
              <a:t>(S,  “ “)</a:t>
            </a:r>
            <a:endParaRPr lang="en-US" sz="2400" dirty="0" smtClean="0">
              <a:latin typeface="Myriad Pro"/>
              <a:cs typeface="Myriad Pro"/>
              <a:sym typeface="Wingdings"/>
            </a:endParaRPr>
          </a:p>
          <a:p>
            <a:r>
              <a:rPr lang="en-US" sz="2400" dirty="0" smtClean="0">
                <a:latin typeface="Myriad Pro"/>
                <a:cs typeface="Myriad Pro"/>
              </a:rPr>
              <a:t>(S, “0”)</a:t>
            </a:r>
            <a:r>
              <a:rPr lang="en-US" sz="2400" dirty="0" smtClean="0">
                <a:latin typeface="Myriad Pro"/>
                <a:cs typeface="Myriad Pro"/>
                <a:sym typeface="Wingdings"/>
              </a:rPr>
              <a:t> </a:t>
            </a:r>
          </a:p>
          <a:p>
            <a:r>
              <a:rPr lang="en-US" sz="2400" dirty="0" smtClean="0">
                <a:latin typeface="Myriad Pro"/>
                <a:cs typeface="Myriad Pro"/>
              </a:rPr>
              <a:t>(S,  “1“)</a:t>
            </a:r>
          </a:p>
          <a:p>
            <a:r>
              <a:rPr lang="en-US" sz="2400" dirty="0" smtClean="0">
                <a:latin typeface="Myriad Pro"/>
                <a:cs typeface="Myriad Pro"/>
              </a:rPr>
              <a:t>(C, “  ”)</a:t>
            </a:r>
          </a:p>
          <a:p>
            <a:r>
              <a:rPr lang="en-US" sz="2400" dirty="0" smtClean="0">
                <a:latin typeface="Myriad Pro"/>
                <a:cs typeface="Myriad Pro"/>
              </a:rPr>
              <a:t>(C, “0”)</a:t>
            </a:r>
            <a:endParaRPr lang="en-US" sz="2400" dirty="0" smtClean="0">
              <a:latin typeface="Myriad Pro"/>
              <a:cs typeface="Myriad Pro"/>
              <a:sym typeface="Wingdings"/>
            </a:endParaRPr>
          </a:p>
          <a:p>
            <a:r>
              <a:rPr lang="en-US" sz="2400" dirty="0" smtClean="0">
                <a:latin typeface="Myriad Pro"/>
                <a:cs typeface="Myriad Pro"/>
              </a:rPr>
              <a:t>(C, “1”)</a:t>
            </a:r>
          </a:p>
        </p:txBody>
      </p:sp>
      <p:cxnSp>
        <p:nvCxnSpPr>
          <p:cNvPr id="6" name="Straight Connector 5"/>
          <p:cNvCxnSpPr/>
          <p:nvPr/>
        </p:nvCxnSpPr>
        <p:spPr>
          <a:xfrm>
            <a:off x="1297657" y="488723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97657" y="59237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12007"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18013"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79363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89686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58679"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07782"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081218"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183901"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30726" y="4887769"/>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18013" y="59237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5205" y="488723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902492" y="592320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10669" y="5083277"/>
            <a:ext cx="843189" cy="584776"/>
          </a:xfrm>
          <a:prstGeom prst="rect">
            <a:avLst/>
          </a:prstGeom>
          <a:noFill/>
        </p:spPr>
        <p:txBody>
          <a:bodyPr wrap="square" rtlCol="0">
            <a:spAutoFit/>
          </a:bodyPr>
          <a:lstStyle/>
          <a:p>
            <a:pPr algn="ctr"/>
            <a:r>
              <a:rPr lang="en-US" sz="3200" dirty="0" smtClean="0">
                <a:latin typeface="Myriad Pro"/>
                <a:cs typeface="Myriad Pro"/>
              </a:rPr>
              <a:t>0</a:t>
            </a:r>
            <a:endParaRPr lang="en-US" sz="3200" dirty="0">
              <a:latin typeface="Myriad Pro"/>
              <a:cs typeface="Myriad Pro"/>
            </a:endParaRPr>
          </a:p>
        </p:txBody>
      </p:sp>
      <p:grpSp>
        <p:nvGrpSpPr>
          <p:cNvPr id="29" name="Group 28"/>
          <p:cNvGrpSpPr/>
          <p:nvPr/>
        </p:nvGrpSpPr>
        <p:grpSpPr>
          <a:xfrm>
            <a:off x="6048171" y="4034041"/>
            <a:ext cx="563723" cy="969168"/>
            <a:chOff x="4184514" y="4003663"/>
            <a:chExt cx="563723" cy="969168"/>
          </a:xfrm>
        </p:grpSpPr>
        <p:sp>
          <p:nvSpPr>
            <p:cNvPr id="27" name="Rectangle 26"/>
            <p:cNvSpPr/>
            <p:nvPr/>
          </p:nvSpPr>
          <p:spPr>
            <a:xfrm>
              <a:off x="4184514" y="405888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184515" y="448686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447" y="4003663"/>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sp>
        <p:nvSpPr>
          <p:cNvPr id="9" name="Rectangle 8"/>
          <p:cNvSpPr/>
          <p:nvPr/>
        </p:nvSpPr>
        <p:spPr>
          <a:xfrm>
            <a:off x="1961383" y="1780941"/>
            <a:ext cx="486131" cy="2308324"/>
          </a:xfrm>
          <a:prstGeom prst="rect">
            <a:avLst/>
          </a:prstGeom>
        </p:spPr>
        <p:txBody>
          <a:bodyPr wrap="none">
            <a:spAutoFit/>
          </a:bodyPr>
          <a:lstStyle/>
          <a:p>
            <a:pPr algn="ctr"/>
            <a:r>
              <a:rPr lang="en-US" sz="2400" dirty="0" smtClean="0">
                <a:latin typeface="Myriad Pro"/>
                <a:cs typeface="Myriad Pro"/>
                <a:sym typeface="Wingdings"/>
              </a:rPr>
              <a:t></a:t>
            </a:r>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p:txBody>
      </p:sp>
      <p:sp>
        <p:nvSpPr>
          <p:cNvPr id="10" name="Rectangle 9"/>
          <p:cNvSpPr/>
          <p:nvPr/>
        </p:nvSpPr>
        <p:spPr>
          <a:xfrm>
            <a:off x="788287" y="1236426"/>
            <a:ext cx="1881745" cy="461665"/>
          </a:xfrm>
          <a:prstGeom prst="rect">
            <a:avLst/>
          </a:prstGeom>
        </p:spPr>
        <p:txBody>
          <a:bodyPr wrap="none">
            <a:spAutoFit/>
          </a:bodyPr>
          <a:lstStyle/>
          <a:p>
            <a:r>
              <a:rPr lang="en-US" sz="2400" u="sng" dirty="0" smtClean="0">
                <a:latin typeface="Myriad Pro"/>
                <a:cs typeface="Myriad Pro"/>
              </a:rPr>
              <a:t>Update rules:</a:t>
            </a:r>
            <a:endParaRPr lang="en-US" sz="2400" u="sng" dirty="0">
              <a:latin typeface="Myriad Pro"/>
              <a:cs typeface="Myriad Pro"/>
            </a:endParaRPr>
          </a:p>
        </p:txBody>
      </p:sp>
      <p:sp>
        <p:nvSpPr>
          <p:cNvPr id="19" name="TextBox 18"/>
          <p:cNvSpPr txBox="1"/>
          <p:nvPr/>
        </p:nvSpPr>
        <p:spPr>
          <a:xfrm>
            <a:off x="1797270" y="6129747"/>
            <a:ext cx="5356289" cy="461665"/>
          </a:xfrm>
          <a:prstGeom prst="rect">
            <a:avLst/>
          </a:prstGeom>
          <a:noFill/>
        </p:spPr>
        <p:txBody>
          <a:bodyPr wrap="square" rtlCol="0">
            <a:spAutoFit/>
          </a:bodyPr>
          <a:lstStyle/>
          <a:p>
            <a:pPr algn="ctr"/>
            <a:r>
              <a:rPr lang="en-US" sz="2400" dirty="0" smtClean="0">
                <a:latin typeface="Myriad Pro"/>
                <a:cs typeface="Myriad Pro"/>
              </a:rPr>
              <a:t>What will the Turing machine do next?</a:t>
            </a:r>
            <a:endParaRPr lang="en-US" sz="2400" dirty="0">
              <a:latin typeface="Myriad Pro"/>
              <a:cs typeface="Myriad Pro"/>
            </a:endParaRPr>
          </a:p>
        </p:txBody>
      </p:sp>
      <p:sp>
        <p:nvSpPr>
          <p:cNvPr id="32" name="Rectangle 31"/>
          <p:cNvSpPr/>
          <p:nvPr/>
        </p:nvSpPr>
        <p:spPr>
          <a:xfrm>
            <a:off x="2470246" y="1753313"/>
            <a:ext cx="6216554" cy="2308324"/>
          </a:xfrm>
          <a:prstGeom prst="rect">
            <a:avLst/>
          </a:prstGeom>
        </p:spPr>
        <p:txBody>
          <a:bodyPr wrap="square">
            <a:spAutoFit/>
          </a:bodyPr>
          <a:lstStyle/>
          <a:p>
            <a:r>
              <a:rPr lang="en-US" sz="2400" dirty="0" smtClean="0">
                <a:latin typeface="Myriad Pro"/>
                <a:cs typeface="Myriad Pro"/>
                <a:sym typeface="Wingdings"/>
              </a:rPr>
              <a:t>Move head left; change state to C</a:t>
            </a:r>
          </a:p>
          <a:p>
            <a:r>
              <a:rPr lang="en-US" sz="2400" dirty="0" smtClean="0">
                <a:latin typeface="Myriad Pro"/>
                <a:cs typeface="Myriad Pro"/>
                <a:sym typeface="Wingdings"/>
              </a:rPr>
              <a:t>Move head right</a:t>
            </a:r>
          </a:p>
          <a:p>
            <a:r>
              <a:rPr lang="en-US" sz="2400" dirty="0" smtClean="0">
                <a:latin typeface="Myriad Pro"/>
                <a:cs typeface="Myriad Pro"/>
                <a:sym typeface="Wingdings"/>
              </a:rPr>
              <a:t>Move head right</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“0”; move head left</a:t>
            </a:r>
            <a:endParaRPr lang="en-US" sz="2400" dirty="0" smtClean="0">
              <a:latin typeface="Myriad Pro"/>
              <a:cs typeface="Myriad Pro"/>
            </a:endParaRPr>
          </a:p>
        </p:txBody>
      </p:sp>
    </p:spTree>
    <p:extLst>
      <p:ext uri="{BB962C8B-B14F-4D97-AF65-F5344CB8AC3E}">
        <p14:creationId xmlns:p14="http://schemas.microsoft.com/office/powerpoint/2010/main" val="15098515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sp>
        <p:nvSpPr>
          <p:cNvPr id="4" name="TextBox 3"/>
          <p:cNvSpPr txBox="1"/>
          <p:nvPr/>
        </p:nvSpPr>
        <p:spPr>
          <a:xfrm>
            <a:off x="902492" y="1753329"/>
            <a:ext cx="1100306" cy="2308324"/>
          </a:xfrm>
          <a:prstGeom prst="rect">
            <a:avLst/>
          </a:prstGeom>
          <a:noFill/>
        </p:spPr>
        <p:txBody>
          <a:bodyPr wrap="square" rtlCol="0">
            <a:spAutoFit/>
          </a:bodyPr>
          <a:lstStyle/>
          <a:p>
            <a:r>
              <a:rPr lang="en-US" sz="2400" dirty="0" smtClean="0">
                <a:latin typeface="Myriad Pro"/>
                <a:cs typeface="Myriad Pro"/>
              </a:rPr>
              <a:t>(S,  “ “)</a:t>
            </a:r>
            <a:endParaRPr lang="en-US" sz="2400" dirty="0" smtClean="0">
              <a:latin typeface="Myriad Pro"/>
              <a:cs typeface="Myriad Pro"/>
              <a:sym typeface="Wingdings"/>
            </a:endParaRPr>
          </a:p>
          <a:p>
            <a:r>
              <a:rPr lang="en-US" sz="2400" dirty="0" smtClean="0">
                <a:latin typeface="Myriad Pro"/>
                <a:cs typeface="Myriad Pro"/>
              </a:rPr>
              <a:t>(S, “0”)</a:t>
            </a:r>
            <a:r>
              <a:rPr lang="en-US" sz="2400" dirty="0" smtClean="0">
                <a:latin typeface="Myriad Pro"/>
                <a:cs typeface="Myriad Pro"/>
                <a:sym typeface="Wingdings"/>
              </a:rPr>
              <a:t> </a:t>
            </a:r>
          </a:p>
          <a:p>
            <a:r>
              <a:rPr lang="en-US" sz="2400" dirty="0" smtClean="0">
                <a:latin typeface="Myriad Pro"/>
                <a:cs typeface="Myriad Pro"/>
              </a:rPr>
              <a:t>(S,  “1“)</a:t>
            </a:r>
          </a:p>
          <a:p>
            <a:r>
              <a:rPr lang="en-US" sz="2400" dirty="0" smtClean="0">
                <a:latin typeface="Myriad Pro"/>
                <a:cs typeface="Myriad Pro"/>
              </a:rPr>
              <a:t>(C, “  ”)</a:t>
            </a:r>
          </a:p>
          <a:p>
            <a:r>
              <a:rPr lang="en-US" sz="2400" dirty="0" smtClean="0">
                <a:latin typeface="Myriad Pro"/>
                <a:cs typeface="Myriad Pro"/>
              </a:rPr>
              <a:t>(C, “0”)</a:t>
            </a:r>
            <a:endParaRPr lang="en-US" sz="2400" dirty="0" smtClean="0">
              <a:latin typeface="Myriad Pro"/>
              <a:cs typeface="Myriad Pro"/>
              <a:sym typeface="Wingdings"/>
            </a:endParaRPr>
          </a:p>
          <a:p>
            <a:r>
              <a:rPr lang="en-US" sz="2400" dirty="0" smtClean="0">
                <a:latin typeface="Myriad Pro"/>
                <a:cs typeface="Myriad Pro"/>
              </a:rPr>
              <a:t>(C, “1”)</a:t>
            </a:r>
          </a:p>
        </p:txBody>
      </p:sp>
      <p:cxnSp>
        <p:nvCxnSpPr>
          <p:cNvPr id="6" name="Straight Connector 5"/>
          <p:cNvCxnSpPr/>
          <p:nvPr/>
        </p:nvCxnSpPr>
        <p:spPr>
          <a:xfrm>
            <a:off x="1297657" y="488723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97657" y="59237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12007"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18013"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79363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89686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58679"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07782"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081218"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183901"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30726" y="4887769"/>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18013" y="59237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5205" y="488723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902492" y="592320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10669" y="5083277"/>
            <a:ext cx="843189" cy="584776"/>
          </a:xfrm>
          <a:prstGeom prst="rect">
            <a:avLst/>
          </a:prstGeom>
          <a:noFill/>
        </p:spPr>
        <p:txBody>
          <a:bodyPr wrap="square" rtlCol="0">
            <a:spAutoFit/>
          </a:bodyPr>
          <a:lstStyle/>
          <a:p>
            <a:pPr algn="ctr"/>
            <a:r>
              <a:rPr lang="en-US" sz="3200" dirty="0" smtClean="0">
                <a:latin typeface="Myriad Pro"/>
                <a:cs typeface="Myriad Pro"/>
              </a:rPr>
              <a:t>0</a:t>
            </a:r>
            <a:endParaRPr lang="en-US" sz="3200" dirty="0">
              <a:latin typeface="Myriad Pro"/>
              <a:cs typeface="Myriad Pro"/>
            </a:endParaRPr>
          </a:p>
        </p:txBody>
      </p:sp>
      <p:grpSp>
        <p:nvGrpSpPr>
          <p:cNvPr id="29" name="Group 28"/>
          <p:cNvGrpSpPr/>
          <p:nvPr/>
        </p:nvGrpSpPr>
        <p:grpSpPr>
          <a:xfrm>
            <a:off x="6973097" y="4114109"/>
            <a:ext cx="563723" cy="969168"/>
            <a:chOff x="4184514" y="4003663"/>
            <a:chExt cx="563723" cy="969168"/>
          </a:xfrm>
        </p:grpSpPr>
        <p:sp>
          <p:nvSpPr>
            <p:cNvPr id="27" name="Rectangle 26"/>
            <p:cNvSpPr/>
            <p:nvPr/>
          </p:nvSpPr>
          <p:spPr>
            <a:xfrm>
              <a:off x="4184514" y="405888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184515" y="448686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447" y="4003663"/>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sp>
        <p:nvSpPr>
          <p:cNvPr id="5" name="Rectangle 4"/>
          <p:cNvSpPr/>
          <p:nvPr/>
        </p:nvSpPr>
        <p:spPr>
          <a:xfrm>
            <a:off x="2470246" y="1753313"/>
            <a:ext cx="6216554" cy="2308324"/>
          </a:xfrm>
          <a:prstGeom prst="rect">
            <a:avLst/>
          </a:prstGeom>
        </p:spPr>
        <p:txBody>
          <a:bodyPr wrap="square">
            <a:spAutoFit/>
          </a:bodyPr>
          <a:lstStyle/>
          <a:p>
            <a:r>
              <a:rPr lang="en-US" sz="2400" dirty="0" smtClean="0">
                <a:latin typeface="Myriad Pro"/>
                <a:cs typeface="Myriad Pro"/>
                <a:sym typeface="Wingdings"/>
              </a:rPr>
              <a:t>Move head left; change state to C</a:t>
            </a:r>
          </a:p>
          <a:p>
            <a:r>
              <a:rPr lang="en-US" sz="2400" dirty="0" smtClean="0">
                <a:latin typeface="Myriad Pro"/>
                <a:cs typeface="Myriad Pro"/>
                <a:sym typeface="Wingdings"/>
              </a:rPr>
              <a:t>Move head right</a:t>
            </a:r>
          </a:p>
          <a:p>
            <a:r>
              <a:rPr lang="en-US" sz="2400" dirty="0" smtClean="0">
                <a:latin typeface="Myriad Pro"/>
                <a:cs typeface="Myriad Pro"/>
                <a:sym typeface="Wingdings"/>
              </a:rPr>
              <a:t>Move head right</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“0”; move head left</a:t>
            </a:r>
            <a:endParaRPr lang="en-US" sz="2400" dirty="0" smtClean="0">
              <a:latin typeface="Myriad Pro"/>
              <a:cs typeface="Myriad Pro"/>
            </a:endParaRPr>
          </a:p>
        </p:txBody>
      </p:sp>
      <p:sp>
        <p:nvSpPr>
          <p:cNvPr id="9" name="Rectangle 8"/>
          <p:cNvSpPr/>
          <p:nvPr/>
        </p:nvSpPr>
        <p:spPr>
          <a:xfrm>
            <a:off x="1961383" y="1780941"/>
            <a:ext cx="486131" cy="2308324"/>
          </a:xfrm>
          <a:prstGeom prst="rect">
            <a:avLst/>
          </a:prstGeom>
        </p:spPr>
        <p:txBody>
          <a:bodyPr wrap="none">
            <a:spAutoFit/>
          </a:bodyPr>
          <a:lstStyle/>
          <a:p>
            <a:pPr algn="ctr"/>
            <a:r>
              <a:rPr lang="en-US" sz="2400" dirty="0" smtClean="0">
                <a:latin typeface="Myriad Pro"/>
                <a:cs typeface="Myriad Pro"/>
                <a:sym typeface="Wingdings"/>
              </a:rPr>
              <a:t></a:t>
            </a:r>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p:txBody>
      </p:sp>
      <p:sp>
        <p:nvSpPr>
          <p:cNvPr id="10" name="Rectangle 9"/>
          <p:cNvSpPr/>
          <p:nvPr/>
        </p:nvSpPr>
        <p:spPr>
          <a:xfrm>
            <a:off x="788287" y="1236426"/>
            <a:ext cx="1881745" cy="461665"/>
          </a:xfrm>
          <a:prstGeom prst="rect">
            <a:avLst/>
          </a:prstGeom>
        </p:spPr>
        <p:txBody>
          <a:bodyPr wrap="none">
            <a:spAutoFit/>
          </a:bodyPr>
          <a:lstStyle/>
          <a:p>
            <a:r>
              <a:rPr lang="en-US" sz="2400" u="sng" dirty="0" smtClean="0">
                <a:latin typeface="Myriad Pro"/>
                <a:cs typeface="Myriad Pro"/>
              </a:rPr>
              <a:t>Update rules:</a:t>
            </a:r>
            <a:endParaRPr lang="en-US" sz="2400" u="sng" dirty="0">
              <a:latin typeface="Myriad Pro"/>
              <a:cs typeface="Myriad Pro"/>
            </a:endParaRPr>
          </a:p>
        </p:txBody>
      </p:sp>
      <p:sp>
        <p:nvSpPr>
          <p:cNvPr id="19" name="TextBox 18"/>
          <p:cNvSpPr txBox="1"/>
          <p:nvPr/>
        </p:nvSpPr>
        <p:spPr>
          <a:xfrm>
            <a:off x="1797270" y="6129747"/>
            <a:ext cx="5356289" cy="461665"/>
          </a:xfrm>
          <a:prstGeom prst="rect">
            <a:avLst/>
          </a:prstGeom>
          <a:noFill/>
        </p:spPr>
        <p:txBody>
          <a:bodyPr wrap="square" rtlCol="0">
            <a:spAutoFit/>
          </a:bodyPr>
          <a:lstStyle/>
          <a:p>
            <a:pPr algn="ctr"/>
            <a:r>
              <a:rPr lang="en-US" sz="2400" dirty="0" smtClean="0">
                <a:latin typeface="Myriad Pro"/>
                <a:cs typeface="Myriad Pro"/>
              </a:rPr>
              <a:t>What will the Turing machine do next?</a:t>
            </a:r>
            <a:endParaRPr lang="en-US" sz="2400" dirty="0">
              <a:latin typeface="Myriad Pro"/>
              <a:cs typeface="Myriad Pro"/>
            </a:endParaRPr>
          </a:p>
        </p:txBody>
      </p:sp>
    </p:spTree>
    <p:extLst>
      <p:ext uri="{BB962C8B-B14F-4D97-AF65-F5344CB8AC3E}">
        <p14:creationId xmlns:p14="http://schemas.microsoft.com/office/powerpoint/2010/main" val="40306731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sp>
        <p:nvSpPr>
          <p:cNvPr id="4" name="TextBox 3"/>
          <p:cNvSpPr txBox="1"/>
          <p:nvPr/>
        </p:nvSpPr>
        <p:spPr>
          <a:xfrm>
            <a:off x="902492" y="1753329"/>
            <a:ext cx="1100306" cy="2308324"/>
          </a:xfrm>
          <a:prstGeom prst="rect">
            <a:avLst/>
          </a:prstGeom>
          <a:noFill/>
        </p:spPr>
        <p:txBody>
          <a:bodyPr wrap="square" rtlCol="0">
            <a:spAutoFit/>
          </a:bodyPr>
          <a:lstStyle/>
          <a:p>
            <a:r>
              <a:rPr lang="en-US" sz="2400" dirty="0" smtClean="0">
                <a:latin typeface="Myriad Pro"/>
                <a:cs typeface="Myriad Pro"/>
              </a:rPr>
              <a:t>(S,  “ “)</a:t>
            </a:r>
            <a:endParaRPr lang="en-US" sz="2400" dirty="0" smtClean="0">
              <a:latin typeface="Myriad Pro"/>
              <a:cs typeface="Myriad Pro"/>
              <a:sym typeface="Wingdings"/>
            </a:endParaRPr>
          </a:p>
          <a:p>
            <a:r>
              <a:rPr lang="en-US" sz="2400" dirty="0" smtClean="0">
                <a:latin typeface="Myriad Pro"/>
                <a:cs typeface="Myriad Pro"/>
              </a:rPr>
              <a:t>(S, “0”)</a:t>
            </a:r>
            <a:r>
              <a:rPr lang="en-US" sz="2400" dirty="0" smtClean="0">
                <a:latin typeface="Myriad Pro"/>
                <a:cs typeface="Myriad Pro"/>
                <a:sym typeface="Wingdings"/>
              </a:rPr>
              <a:t> </a:t>
            </a:r>
          </a:p>
          <a:p>
            <a:r>
              <a:rPr lang="en-US" sz="2400" dirty="0" smtClean="0">
                <a:latin typeface="Myriad Pro"/>
                <a:cs typeface="Myriad Pro"/>
              </a:rPr>
              <a:t>(S,  “1“)</a:t>
            </a:r>
          </a:p>
          <a:p>
            <a:r>
              <a:rPr lang="en-US" sz="2400" dirty="0" smtClean="0">
                <a:latin typeface="Myriad Pro"/>
                <a:cs typeface="Myriad Pro"/>
              </a:rPr>
              <a:t>(C, “  ”)</a:t>
            </a:r>
          </a:p>
          <a:p>
            <a:r>
              <a:rPr lang="en-US" sz="2400" dirty="0" smtClean="0">
                <a:latin typeface="Myriad Pro"/>
                <a:cs typeface="Myriad Pro"/>
              </a:rPr>
              <a:t>(C, “0”)</a:t>
            </a:r>
            <a:endParaRPr lang="en-US" sz="2400" dirty="0" smtClean="0">
              <a:latin typeface="Myriad Pro"/>
              <a:cs typeface="Myriad Pro"/>
              <a:sym typeface="Wingdings"/>
            </a:endParaRPr>
          </a:p>
          <a:p>
            <a:r>
              <a:rPr lang="en-US" sz="2400" dirty="0" smtClean="0">
                <a:latin typeface="Myriad Pro"/>
                <a:cs typeface="Myriad Pro"/>
              </a:rPr>
              <a:t>(C, “1”)</a:t>
            </a:r>
          </a:p>
        </p:txBody>
      </p:sp>
      <p:cxnSp>
        <p:nvCxnSpPr>
          <p:cNvPr id="6" name="Straight Connector 5"/>
          <p:cNvCxnSpPr/>
          <p:nvPr/>
        </p:nvCxnSpPr>
        <p:spPr>
          <a:xfrm>
            <a:off x="1297657" y="488723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97657" y="59237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12007"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18013"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79363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89686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58679"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07782"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081218"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183901"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30726" y="4887769"/>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18013" y="59237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5205" y="488723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902492" y="592320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10669" y="5083277"/>
            <a:ext cx="843189" cy="584776"/>
          </a:xfrm>
          <a:prstGeom prst="rect">
            <a:avLst/>
          </a:prstGeom>
          <a:noFill/>
        </p:spPr>
        <p:txBody>
          <a:bodyPr wrap="square" rtlCol="0">
            <a:spAutoFit/>
          </a:bodyPr>
          <a:lstStyle/>
          <a:p>
            <a:pPr algn="ctr"/>
            <a:r>
              <a:rPr lang="en-US" sz="3200" dirty="0" smtClean="0">
                <a:latin typeface="Myriad Pro"/>
                <a:cs typeface="Myriad Pro"/>
              </a:rPr>
              <a:t>0</a:t>
            </a:r>
            <a:endParaRPr lang="en-US" sz="3200" dirty="0">
              <a:latin typeface="Myriad Pro"/>
              <a:cs typeface="Myriad Pro"/>
            </a:endParaRPr>
          </a:p>
        </p:txBody>
      </p:sp>
      <p:grpSp>
        <p:nvGrpSpPr>
          <p:cNvPr id="29" name="Group 28"/>
          <p:cNvGrpSpPr/>
          <p:nvPr/>
        </p:nvGrpSpPr>
        <p:grpSpPr>
          <a:xfrm>
            <a:off x="6061975" y="4114110"/>
            <a:ext cx="563723" cy="969168"/>
            <a:chOff x="4184514" y="4003663"/>
            <a:chExt cx="563723" cy="969168"/>
          </a:xfrm>
        </p:grpSpPr>
        <p:sp>
          <p:nvSpPr>
            <p:cNvPr id="27" name="Rectangle 26"/>
            <p:cNvSpPr/>
            <p:nvPr/>
          </p:nvSpPr>
          <p:spPr>
            <a:xfrm>
              <a:off x="4184514" y="405888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184515" y="448686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447" y="4003663"/>
              <a:ext cx="427951" cy="707886"/>
            </a:xfrm>
            <a:prstGeom prst="rect">
              <a:avLst/>
            </a:prstGeom>
            <a:noFill/>
          </p:spPr>
          <p:txBody>
            <a:bodyPr wrap="square" rtlCol="0">
              <a:spAutoFit/>
            </a:bodyPr>
            <a:lstStyle/>
            <a:p>
              <a:pPr algn="ctr"/>
              <a:r>
                <a:rPr lang="en-US" sz="4000" dirty="0" smtClean="0">
                  <a:latin typeface="Myriad Pro"/>
                  <a:cs typeface="Myriad Pro"/>
                </a:rPr>
                <a:t>C</a:t>
              </a:r>
              <a:endParaRPr lang="en-US" sz="4000" dirty="0">
                <a:latin typeface="Myriad Pro"/>
                <a:cs typeface="Myriad Pro"/>
              </a:endParaRPr>
            </a:p>
          </p:txBody>
        </p:sp>
      </p:grpSp>
      <p:sp>
        <p:nvSpPr>
          <p:cNvPr id="5" name="Rectangle 4"/>
          <p:cNvSpPr/>
          <p:nvPr/>
        </p:nvSpPr>
        <p:spPr>
          <a:xfrm>
            <a:off x="2470246" y="1753313"/>
            <a:ext cx="6216554" cy="2308324"/>
          </a:xfrm>
          <a:prstGeom prst="rect">
            <a:avLst/>
          </a:prstGeom>
        </p:spPr>
        <p:txBody>
          <a:bodyPr wrap="square">
            <a:spAutoFit/>
          </a:bodyPr>
          <a:lstStyle/>
          <a:p>
            <a:r>
              <a:rPr lang="en-US" sz="2400" dirty="0" smtClean="0">
                <a:latin typeface="Myriad Pro"/>
                <a:cs typeface="Myriad Pro"/>
                <a:sym typeface="Wingdings"/>
              </a:rPr>
              <a:t>Move head left; change state to C</a:t>
            </a:r>
          </a:p>
          <a:p>
            <a:r>
              <a:rPr lang="en-US" sz="2400" dirty="0" smtClean="0">
                <a:latin typeface="Myriad Pro"/>
                <a:cs typeface="Myriad Pro"/>
                <a:sym typeface="Wingdings"/>
              </a:rPr>
              <a:t>Move head right</a:t>
            </a:r>
          </a:p>
          <a:p>
            <a:r>
              <a:rPr lang="en-US" sz="2400" dirty="0" smtClean="0">
                <a:latin typeface="Myriad Pro"/>
                <a:cs typeface="Myriad Pro"/>
                <a:sym typeface="Wingdings"/>
              </a:rPr>
              <a:t>Move head right</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“0”; move head left</a:t>
            </a:r>
            <a:endParaRPr lang="en-US" sz="2400" dirty="0" smtClean="0">
              <a:latin typeface="Myriad Pro"/>
              <a:cs typeface="Myriad Pro"/>
            </a:endParaRPr>
          </a:p>
        </p:txBody>
      </p:sp>
      <p:sp>
        <p:nvSpPr>
          <p:cNvPr id="9" name="Rectangle 8"/>
          <p:cNvSpPr/>
          <p:nvPr/>
        </p:nvSpPr>
        <p:spPr>
          <a:xfrm>
            <a:off x="1961383" y="1780941"/>
            <a:ext cx="486131" cy="2308324"/>
          </a:xfrm>
          <a:prstGeom prst="rect">
            <a:avLst/>
          </a:prstGeom>
        </p:spPr>
        <p:txBody>
          <a:bodyPr wrap="none">
            <a:spAutoFit/>
          </a:bodyPr>
          <a:lstStyle/>
          <a:p>
            <a:pPr algn="ctr"/>
            <a:r>
              <a:rPr lang="en-US" sz="2400" dirty="0" smtClean="0">
                <a:latin typeface="Myriad Pro"/>
                <a:cs typeface="Myriad Pro"/>
                <a:sym typeface="Wingdings"/>
              </a:rPr>
              <a:t></a:t>
            </a:r>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p:txBody>
      </p:sp>
      <p:sp>
        <p:nvSpPr>
          <p:cNvPr id="10" name="Rectangle 9"/>
          <p:cNvSpPr/>
          <p:nvPr/>
        </p:nvSpPr>
        <p:spPr>
          <a:xfrm>
            <a:off x="788287" y="1236426"/>
            <a:ext cx="1881745" cy="461665"/>
          </a:xfrm>
          <a:prstGeom prst="rect">
            <a:avLst/>
          </a:prstGeom>
        </p:spPr>
        <p:txBody>
          <a:bodyPr wrap="none">
            <a:spAutoFit/>
          </a:bodyPr>
          <a:lstStyle/>
          <a:p>
            <a:r>
              <a:rPr lang="en-US" sz="2400" u="sng" dirty="0" smtClean="0">
                <a:latin typeface="Myriad Pro"/>
                <a:cs typeface="Myriad Pro"/>
              </a:rPr>
              <a:t>Update rules:</a:t>
            </a:r>
            <a:endParaRPr lang="en-US" sz="2400" u="sng" dirty="0">
              <a:latin typeface="Myriad Pro"/>
              <a:cs typeface="Myriad Pro"/>
            </a:endParaRPr>
          </a:p>
        </p:txBody>
      </p:sp>
      <p:sp>
        <p:nvSpPr>
          <p:cNvPr id="19" name="TextBox 18"/>
          <p:cNvSpPr txBox="1"/>
          <p:nvPr/>
        </p:nvSpPr>
        <p:spPr>
          <a:xfrm>
            <a:off x="1797270" y="6129747"/>
            <a:ext cx="5356289" cy="461665"/>
          </a:xfrm>
          <a:prstGeom prst="rect">
            <a:avLst/>
          </a:prstGeom>
          <a:noFill/>
        </p:spPr>
        <p:txBody>
          <a:bodyPr wrap="square" rtlCol="0">
            <a:spAutoFit/>
          </a:bodyPr>
          <a:lstStyle/>
          <a:p>
            <a:pPr algn="ctr"/>
            <a:r>
              <a:rPr lang="en-US" sz="2400" dirty="0" smtClean="0">
                <a:latin typeface="Myriad Pro"/>
                <a:cs typeface="Myriad Pro"/>
              </a:rPr>
              <a:t>What will the Turing machine do next?</a:t>
            </a:r>
            <a:endParaRPr lang="en-US" sz="2400" dirty="0">
              <a:latin typeface="Myriad Pro"/>
              <a:cs typeface="Myriad Pro"/>
            </a:endParaRPr>
          </a:p>
        </p:txBody>
      </p:sp>
    </p:spTree>
    <p:extLst>
      <p:ext uri="{BB962C8B-B14F-4D97-AF65-F5344CB8AC3E}">
        <p14:creationId xmlns:p14="http://schemas.microsoft.com/office/powerpoint/2010/main" val="344087799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sp>
        <p:nvSpPr>
          <p:cNvPr id="4" name="TextBox 3"/>
          <p:cNvSpPr txBox="1"/>
          <p:nvPr/>
        </p:nvSpPr>
        <p:spPr>
          <a:xfrm>
            <a:off x="902492" y="1753329"/>
            <a:ext cx="1100306" cy="2308324"/>
          </a:xfrm>
          <a:prstGeom prst="rect">
            <a:avLst/>
          </a:prstGeom>
          <a:noFill/>
        </p:spPr>
        <p:txBody>
          <a:bodyPr wrap="square" rtlCol="0">
            <a:spAutoFit/>
          </a:bodyPr>
          <a:lstStyle/>
          <a:p>
            <a:r>
              <a:rPr lang="en-US" sz="2400" dirty="0" smtClean="0">
                <a:latin typeface="Myriad Pro"/>
                <a:cs typeface="Myriad Pro"/>
              </a:rPr>
              <a:t>(S,  “ “)</a:t>
            </a:r>
            <a:endParaRPr lang="en-US" sz="2400" dirty="0" smtClean="0">
              <a:latin typeface="Myriad Pro"/>
              <a:cs typeface="Myriad Pro"/>
              <a:sym typeface="Wingdings"/>
            </a:endParaRPr>
          </a:p>
          <a:p>
            <a:r>
              <a:rPr lang="en-US" sz="2400" dirty="0" smtClean="0">
                <a:latin typeface="Myriad Pro"/>
                <a:cs typeface="Myriad Pro"/>
              </a:rPr>
              <a:t>(S, “0”)</a:t>
            </a:r>
            <a:r>
              <a:rPr lang="en-US" sz="2400" dirty="0" smtClean="0">
                <a:latin typeface="Myriad Pro"/>
                <a:cs typeface="Myriad Pro"/>
                <a:sym typeface="Wingdings"/>
              </a:rPr>
              <a:t> </a:t>
            </a:r>
          </a:p>
          <a:p>
            <a:r>
              <a:rPr lang="en-US" sz="2400" dirty="0" smtClean="0">
                <a:latin typeface="Myriad Pro"/>
                <a:cs typeface="Myriad Pro"/>
              </a:rPr>
              <a:t>(S,  “1“)</a:t>
            </a:r>
          </a:p>
          <a:p>
            <a:r>
              <a:rPr lang="en-US" sz="2400" dirty="0" smtClean="0">
                <a:latin typeface="Myriad Pro"/>
                <a:cs typeface="Myriad Pro"/>
              </a:rPr>
              <a:t>(C, “  ”)</a:t>
            </a:r>
          </a:p>
          <a:p>
            <a:r>
              <a:rPr lang="en-US" sz="2400" dirty="0" smtClean="0">
                <a:latin typeface="Myriad Pro"/>
                <a:cs typeface="Myriad Pro"/>
              </a:rPr>
              <a:t>(C, “0”)</a:t>
            </a:r>
            <a:endParaRPr lang="en-US" sz="2400" dirty="0" smtClean="0">
              <a:latin typeface="Myriad Pro"/>
              <a:cs typeface="Myriad Pro"/>
              <a:sym typeface="Wingdings"/>
            </a:endParaRPr>
          </a:p>
          <a:p>
            <a:r>
              <a:rPr lang="en-US" sz="2400" dirty="0" smtClean="0">
                <a:latin typeface="Myriad Pro"/>
                <a:cs typeface="Myriad Pro"/>
              </a:rPr>
              <a:t>(C, “1”)</a:t>
            </a:r>
          </a:p>
        </p:txBody>
      </p:sp>
      <p:cxnSp>
        <p:nvCxnSpPr>
          <p:cNvPr id="6" name="Straight Connector 5"/>
          <p:cNvCxnSpPr/>
          <p:nvPr/>
        </p:nvCxnSpPr>
        <p:spPr>
          <a:xfrm>
            <a:off x="1297657" y="488723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97657" y="59237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12007"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18013"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79363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89686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58679"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07782"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081218"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183901"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30726" y="4887769"/>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18013" y="59237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5205" y="488723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902492" y="592320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10669" y="5083277"/>
            <a:ext cx="843189" cy="584776"/>
          </a:xfrm>
          <a:prstGeom prst="rect">
            <a:avLst/>
          </a:prstGeom>
          <a:noFill/>
        </p:spPr>
        <p:txBody>
          <a:bodyPr wrap="square" rtlCol="0">
            <a:spAutoFit/>
          </a:bodyPr>
          <a:lstStyle/>
          <a:p>
            <a:pPr algn="ctr"/>
            <a:r>
              <a:rPr lang="en-US" sz="3200" dirty="0" smtClean="0">
                <a:latin typeface="Myriad Pro"/>
                <a:cs typeface="Myriad Pro"/>
              </a:rPr>
              <a:t>1</a:t>
            </a:r>
            <a:endParaRPr lang="en-US" sz="3200" dirty="0">
              <a:latin typeface="Myriad Pro"/>
              <a:cs typeface="Myriad Pro"/>
            </a:endParaRPr>
          </a:p>
        </p:txBody>
      </p:sp>
      <p:grpSp>
        <p:nvGrpSpPr>
          <p:cNvPr id="29" name="Group 28"/>
          <p:cNvGrpSpPr/>
          <p:nvPr/>
        </p:nvGrpSpPr>
        <p:grpSpPr>
          <a:xfrm>
            <a:off x="6973096" y="4114110"/>
            <a:ext cx="563723" cy="969168"/>
            <a:chOff x="4184514" y="4003663"/>
            <a:chExt cx="563723" cy="969168"/>
          </a:xfrm>
        </p:grpSpPr>
        <p:sp>
          <p:nvSpPr>
            <p:cNvPr id="27" name="Rectangle 26"/>
            <p:cNvSpPr/>
            <p:nvPr/>
          </p:nvSpPr>
          <p:spPr>
            <a:xfrm>
              <a:off x="4184514" y="405888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184515" y="448686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447" y="4003663"/>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sp>
        <p:nvSpPr>
          <p:cNvPr id="5" name="Rectangle 4"/>
          <p:cNvSpPr/>
          <p:nvPr/>
        </p:nvSpPr>
        <p:spPr>
          <a:xfrm>
            <a:off x="2470246" y="1753313"/>
            <a:ext cx="6216554" cy="2308324"/>
          </a:xfrm>
          <a:prstGeom prst="rect">
            <a:avLst/>
          </a:prstGeom>
        </p:spPr>
        <p:txBody>
          <a:bodyPr wrap="square">
            <a:spAutoFit/>
          </a:bodyPr>
          <a:lstStyle/>
          <a:p>
            <a:r>
              <a:rPr lang="en-US" sz="2400" dirty="0" smtClean="0">
                <a:latin typeface="Myriad Pro"/>
                <a:cs typeface="Myriad Pro"/>
                <a:sym typeface="Wingdings"/>
              </a:rPr>
              <a:t>Move head left; change state to C</a:t>
            </a:r>
          </a:p>
          <a:p>
            <a:r>
              <a:rPr lang="en-US" sz="2400" dirty="0" smtClean="0">
                <a:latin typeface="Myriad Pro"/>
                <a:cs typeface="Myriad Pro"/>
                <a:sym typeface="Wingdings"/>
              </a:rPr>
              <a:t>Move head right</a:t>
            </a:r>
          </a:p>
          <a:p>
            <a:r>
              <a:rPr lang="en-US" sz="2400" dirty="0" smtClean="0">
                <a:latin typeface="Myriad Pro"/>
                <a:cs typeface="Myriad Pro"/>
                <a:sym typeface="Wingdings"/>
              </a:rPr>
              <a:t>Move head right</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“0”; move head left</a:t>
            </a:r>
            <a:endParaRPr lang="en-US" sz="2400" dirty="0" smtClean="0">
              <a:latin typeface="Myriad Pro"/>
              <a:cs typeface="Myriad Pro"/>
            </a:endParaRPr>
          </a:p>
        </p:txBody>
      </p:sp>
      <p:sp>
        <p:nvSpPr>
          <p:cNvPr id="9" name="Rectangle 8"/>
          <p:cNvSpPr/>
          <p:nvPr/>
        </p:nvSpPr>
        <p:spPr>
          <a:xfrm>
            <a:off x="1961383" y="1780941"/>
            <a:ext cx="486131" cy="2308324"/>
          </a:xfrm>
          <a:prstGeom prst="rect">
            <a:avLst/>
          </a:prstGeom>
        </p:spPr>
        <p:txBody>
          <a:bodyPr wrap="none">
            <a:spAutoFit/>
          </a:bodyPr>
          <a:lstStyle/>
          <a:p>
            <a:pPr algn="ctr"/>
            <a:r>
              <a:rPr lang="en-US" sz="2400" dirty="0" smtClean="0">
                <a:latin typeface="Myriad Pro"/>
                <a:cs typeface="Myriad Pro"/>
                <a:sym typeface="Wingdings"/>
              </a:rPr>
              <a:t></a:t>
            </a:r>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p:txBody>
      </p:sp>
      <p:sp>
        <p:nvSpPr>
          <p:cNvPr id="10" name="Rectangle 9"/>
          <p:cNvSpPr/>
          <p:nvPr/>
        </p:nvSpPr>
        <p:spPr>
          <a:xfrm>
            <a:off x="788287" y="1236426"/>
            <a:ext cx="1881745" cy="461665"/>
          </a:xfrm>
          <a:prstGeom prst="rect">
            <a:avLst/>
          </a:prstGeom>
        </p:spPr>
        <p:txBody>
          <a:bodyPr wrap="none">
            <a:spAutoFit/>
          </a:bodyPr>
          <a:lstStyle/>
          <a:p>
            <a:r>
              <a:rPr lang="en-US" sz="2400" u="sng" dirty="0" smtClean="0">
                <a:latin typeface="Myriad Pro"/>
                <a:cs typeface="Myriad Pro"/>
              </a:rPr>
              <a:t>Update rules:</a:t>
            </a:r>
            <a:endParaRPr lang="en-US" sz="2400" u="sng" dirty="0">
              <a:latin typeface="Myriad Pro"/>
              <a:cs typeface="Myriad Pro"/>
            </a:endParaRPr>
          </a:p>
        </p:txBody>
      </p:sp>
      <p:sp>
        <p:nvSpPr>
          <p:cNvPr id="19" name="TextBox 18"/>
          <p:cNvSpPr txBox="1"/>
          <p:nvPr/>
        </p:nvSpPr>
        <p:spPr>
          <a:xfrm>
            <a:off x="1797270" y="6129747"/>
            <a:ext cx="5356289" cy="461665"/>
          </a:xfrm>
          <a:prstGeom prst="rect">
            <a:avLst/>
          </a:prstGeom>
          <a:noFill/>
        </p:spPr>
        <p:txBody>
          <a:bodyPr wrap="square" rtlCol="0">
            <a:spAutoFit/>
          </a:bodyPr>
          <a:lstStyle/>
          <a:p>
            <a:pPr algn="ctr"/>
            <a:r>
              <a:rPr lang="en-US" sz="2400" dirty="0" smtClean="0">
                <a:latin typeface="Myriad Pro"/>
                <a:cs typeface="Myriad Pro"/>
              </a:rPr>
              <a:t>What will the Turing machine do next?</a:t>
            </a:r>
            <a:endParaRPr lang="en-US" sz="2400" dirty="0">
              <a:latin typeface="Myriad Pro"/>
              <a:cs typeface="Myriad Pro"/>
            </a:endParaRPr>
          </a:p>
        </p:txBody>
      </p:sp>
    </p:spTree>
    <p:extLst>
      <p:ext uri="{BB962C8B-B14F-4D97-AF65-F5344CB8AC3E}">
        <p14:creationId xmlns:p14="http://schemas.microsoft.com/office/powerpoint/2010/main" val="19460396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sp>
        <p:nvSpPr>
          <p:cNvPr id="4" name="TextBox 3"/>
          <p:cNvSpPr txBox="1"/>
          <p:nvPr/>
        </p:nvSpPr>
        <p:spPr>
          <a:xfrm>
            <a:off x="902492" y="1753329"/>
            <a:ext cx="1100306" cy="2308324"/>
          </a:xfrm>
          <a:prstGeom prst="rect">
            <a:avLst/>
          </a:prstGeom>
          <a:noFill/>
        </p:spPr>
        <p:txBody>
          <a:bodyPr wrap="square" rtlCol="0">
            <a:spAutoFit/>
          </a:bodyPr>
          <a:lstStyle/>
          <a:p>
            <a:r>
              <a:rPr lang="en-US" sz="2400" dirty="0" smtClean="0">
                <a:latin typeface="Myriad Pro"/>
                <a:cs typeface="Myriad Pro"/>
              </a:rPr>
              <a:t>(S,  “ “)</a:t>
            </a:r>
            <a:endParaRPr lang="en-US" sz="2400" dirty="0" smtClean="0">
              <a:latin typeface="Myriad Pro"/>
              <a:cs typeface="Myriad Pro"/>
              <a:sym typeface="Wingdings"/>
            </a:endParaRPr>
          </a:p>
          <a:p>
            <a:r>
              <a:rPr lang="en-US" sz="2400" dirty="0" smtClean="0">
                <a:latin typeface="Myriad Pro"/>
                <a:cs typeface="Myriad Pro"/>
              </a:rPr>
              <a:t>(S, “0”)</a:t>
            </a:r>
            <a:r>
              <a:rPr lang="en-US" sz="2400" dirty="0" smtClean="0">
                <a:latin typeface="Myriad Pro"/>
                <a:cs typeface="Myriad Pro"/>
                <a:sym typeface="Wingdings"/>
              </a:rPr>
              <a:t> </a:t>
            </a:r>
          </a:p>
          <a:p>
            <a:r>
              <a:rPr lang="en-US" sz="2400" dirty="0" smtClean="0">
                <a:latin typeface="Myriad Pro"/>
                <a:cs typeface="Myriad Pro"/>
              </a:rPr>
              <a:t>(S,  “1“)</a:t>
            </a:r>
          </a:p>
          <a:p>
            <a:r>
              <a:rPr lang="en-US" sz="2400" dirty="0" smtClean="0">
                <a:latin typeface="Myriad Pro"/>
                <a:cs typeface="Myriad Pro"/>
              </a:rPr>
              <a:t>(C, “  ”)</a:t>
            </a:r>
          </a:p>
          <a:p>
            <a:r>
              <a:rPr lang="en-US" sz="2400" dirty="0" smtClean="0">
                <a:latin typeface="Myriad Pro"/>
                <a:cs typeface="Myriad Pro"/>
              </a:rPr>
              <a:t>(C, “0”)</a:t>
            </a:r>
            <a:endParaRPr lang="en-US" sz="2400" dirty="0" smtClean="0">
              <a:latin typeface="Myriad Pro"/>
              <a:cs typeface="Myriad Pro"/>
              <a:sym typeface="Wingdings"/>
            </a:endParaRPr>
          </a:p>
          <a:p>
            <a:r>
              <a:rPr lang="en-US" sz="2400" dirty="0" smtClean="0">
                <a:latin typeface="Myriad Pro"/>
                <a:cs typeface="Myriad Pro"/>
              </a:rPr>
              <a:t>(C, “1”)</a:t>
            </a:r>
          </a:p>
        </p:txBody>
      </p:sp>
      <p:cxnSp>
        <p:nvCxnSpPr>
          <p:cNvPr id="6" name="Straight Connector 5"/>
          <p:cNvCxnSpPr/>
          <p:nvPr/>
        </p:nvCxnSpPr>
        <p:spPr>
          <a:xfrm>
            <a:off x="1297657" y="488723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97657" y="59237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12007"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18013"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79363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89686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58679"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07782"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081218"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183901"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30726" y="4887769"/>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18013" y="59237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5205" y="488723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902492" y="592320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10669" y="5083277"/>
            <a:ext cx="843189" cy="584776"/>
          </a:xfrm>
          <a:prstGeom prst="rect">
            <a:avLst/>
          </a:prstGeom>
          <a:noFill/>
        </p:spPr>
        <p:txBody>
          <a:bodyPr wrap="square" rtlCol="0">
            <a:spAutoFit/>
          </a:bodyPr>
          <a:lstStyle/>
          <a:p>
            <a:pPr algn="ctr"/>
            <a:r>
              <a:rPr lang="en-US" sz="3200" dirty="0" smtClean="0">
                <a:latin typeface="Myriad Pro"/>
                <a:cs typeface="Myriad Pro"/>
              </a:rPr>
              <a:t>1</a:t>
            </a:r>
            <a:endParaRPr lang="en-US" sz="3200" dirty="0">
              <a:latin typeface="Myriad Pro"/>
              <a:cs typeface="Myriad Pro"/>
            </a:endParaRPr>
          </a:p>
        </p:txBody>
      </p:sp>
      <p:grpSp>
        <p:nvGrpSpPr>
          <p:cNvPr id="29" name="Group 28"/>
          <p:cNvGrpSpPr/>
          <p:nvPr/>
        </p:nvGrpSpPr>
        <p:grpSpPr>
          <a:xfrm>
            <a:off x="6061975" y="4114110"/>
            <a:ext cx="563723" cy="969168"/>
            <a:chOff x="4184514" y="4003663"/>
            <a:chExt cx="563723" cy="969168"/>
          </a:xfrm>
        </p:grpSpPr>
        <p:sp>
          <p:nvSpPr>
            <p:cNvPr id="27" name="Rectangle 26"/>
            <p:cNvSpPr/>
            <p:nvPr/>
          </p:nvSpPr>
          <p:spPr>
            <a:xfrm>
              <a:off x="4184514" y="405888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184515" y="448686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447" y="4003663"/>
              <a:ext cx="427951" cy="707886"/>
            </a:xfrm>
            <a:prstGeom prst="rect">
              <a:avLst/>
            </a:prstGeom>
            <a:noFill/>
          </p:spPr>
          <p:txBody>
            <a:bodyPr wrap="square" rtlCol="0">
              <a:spAutoFit/>
            </a:bodyPr>
            <a:lstStyle/>
            <a:p>
              <a:pPr algn="ctr"/>
              <a:r>
                <a:rPr lang="en-US" sz="4000" dirty="0" smtClean="0">
                  <a:latin typeface="Myriad Pro"/>
                  <a:cs typeface="Myriad Pro"/>
                </a:rPr>
                <a:t>C</a:t>
              </a:r>
              <a:endParaRPr lang="en-US" sz="4000" dirty="0">
                <a:latin typeface="Myriad Pro"/>
                <a:cs typeface="Myriad Pro"/>
              </a:endParaRPr>
            </a:p>
          </p:txBody>
        </p:sp>
      </p:grpSp>
      <p:sp>
        <p:nvSpPr>
          <p:cNvPr id="5" name="Rectangle 4"/>
          <p:cNvSpPr/>
          <p:nvPr/>
        </p:nvSpPr>
        <p:spPr>
          <a:xfrm>
            <a:off x="2470246" y="1753313"/>
            <a:ext cx="6216554" cy="2308324"/>
          </a:xfrm>
          <a:prstGeom prst="rect">
            <a:avLst/>
          </a:prstGeom>
        </p:spPr>
        <p:txBody>
          <a:bodyPr wrap="square">
            <a:spAutoFit/>
          </a:bodyPr>
          <a:lstStyle/>
          <a:p>
            <a:r>
              <a:rPr lang="en-US" sz="2400" dirty="0" smtClean="0">
                <a:latin typeface="Myriad Pro"/>
                <a:cs typeface="Myriad Pro"/>
                <a:sym typeface="Wingdings"/>
              </a:rPr>
              <a:t>Move head left; change state to C</a:t>
            </a:r>
          </a:p>
          <a:p>
            <a:r>
              <a:rPr lang="en-US" sz="2400" dirty="0" smtClean="0">
                <a:latin typeface="Myriad Pro"/>
                <a:cs typeface="Myriad Pro"/>
                <a:sym typeface="Wingdings"/>
              </a:rPr>
              <a:t>Move head right</a:t>
            </a:r>
          </a:p>
          <a:p>
            <a:r>
              <a:rPr lang="en-US" sz="2400" dirty="0" smtClean="0">
                <a:latin typeface="Myriad Pro"/>
                <a:cs typeface="Myriad Pro"/>
                <a:sym typeface="Wingdings"/>
              </a:rPr>
              <a:t>Move head right</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“0”; move head left</a:t>
            </a:r>
            <a:endParaRPr lang="en-US" sz="2400" dirty="0" smtClean="0">
              <a:latin typeface="Myriad Pro"/>
              <a:cs typeface="Myriad Pro"/>
            </a:endParaRPr>
          </a:p>
        </p:txBody>
      </p:sp>
      <p:sp>
        <p:nvSpPr>
          <p:cNvPr id="9" name="Rectangle 8"/>
          <p:cNvSpPr/>
          <p:nvPr/>
        </p:nvSpPr>
        <p:spPr>
          <a:xfrm>
            <a:off x="1961383" y="1780941"/>
            <a:ext cx="486131" cy="2308324"/>
          </a:xfrm>
          <a:prstGeom prst="rect">
            <a:avLst/>
          </a:prstGeom>
        </p:spPr>
        <p:txBody>
          <a:bodyPr wrap="none">
            <a:spAutoFit/>
          </a:bodyPr>
          <a:lstStyle/>
          <a:p>
            <a:pPr algn="ctr"/>
            <a:r>
              <a:rPr lang="en-US" sz="2400" dirty="0" smtClean="0">
                <a:latin typeface="Myriad Pro"/>
                <a:cs typeface="Myriad Pro"/>
                <a:sym typeface="Wingdings"/>
              </a:rPr>
              <a:t></a:t>
            </a:r>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p:txBody>
      </p:sp>
      <p:sp>
        <p:nvSpPr>
          <p:cNvPr id="10" name="Rectangle 9"/>
          <p:cNvSpPr/>
          <p:nvPr/>
        </p:nvSpPr>
        <p:spPr>
          <a:xfrm>
            <a:off x="788287" y="1236426"/>
            <a:ext cx="1881745" cy="461665"/>
          </a:xfrm>
          <a:prstGeom prst="rect">
            <a:avLst/>
          </a:prstGeom>
        </p:spPr>
        <p:txBody>
          <a:bodyPr wrap="none">
            <a:spAutoFit/>
          </a:bodyPr>
          <a:lstStyle/>
          <a:p>
            <a:r>
              <a:rPr lang="en-US" sz="2400" u="sng" dirty="0" smtClean="0">
                <a:latin typeface="Myriad Pro"/>
                <a:cs typeface="Myriad Pro"/>
              </a:rPr>
              <a:t>Update rules:</a:t>
            </a:r>
            <a:endParaRPr lang="en-US" sz="2400" u="sng" dirty="0">
              <a:latin typeface="Myriad Pro"/>
              <a:cs typeface="Myriad Pro"/>
            </a:endParaRPr>
          </a:p>
        </p:txBody>
      </p:sp>
      <p:sp>
        <p:nvSpPr>
          <p:cNvPr id="19" name="TextBox 18"/>
          <p:cNvSpPr txBox="1"/>
          <p:nvPr/>
        </p:nvSpPr>
        <p:spPr>
          <a:xfrm>
            <a:off x="1797270" y="6129747"/>
            <a:ext cx="5356289" cy="461665"/>
          </a:xfrm>
          <a:prstGeom prst="rect">
            <a:avLst/>
          </a:prstGeom>
          <a:noFill/>
        </p:spPr>
        <p:txBody>
          <a:bodyPr wrap="square" rtlCol="0">
            <a:spAutoFit/>
          </a:bodyPr>
          <a:lstStyle/>
          <a:p>
            <a:pPr algn="ctr"/>
            <a:r>
              <a:rPr lang="en-US" sz="2400" dirty="0" smtClean="0">
                <a:latin typeface="Myriad Pro"/>
                <a:cs typeface="Myriad Pro"/>
              </a:rPr>
              <a:t>What will the Turing machine do next?</a:t>
            </a:r>
            <a:endParaRPr lang="en-US" sz="2400" dirty="0">
              <a:latin typeface="Myriad Pro"/>
              <a:cs typeface="Myriad Pro"/>
            </a:endParaRPr>
          </a:p>
        </p:txBody>
      </p:sp>
    </p:spTree>
    <p:extLst>
      <p:ext uri="{BB962C8B-B14F-4D97-AF65-F5344CB8AC3E}">
        <p14:creationId xmlns:p14="http://schemas.microsoft.com/office/powerpoint/2010/main" val="64518661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sp>
        <p:nvSpPr>
          <p:cNvPr id="4" name="TextBox 3"/>
          <p:cNvSpPr txBox="1"/>
          <p:nvPr/>
        </p:nvSpPr>
        <p:spPr>
          <a:xfrm>
            <a:off x="902492" y="1753329"/>
            <a:ext cx="1100306" cy="2308324"/>
          </a:xfrm>
          <a:prstGeom prst="rect">
            <a:avLst/>
          </a:prstGeom>
          <a:noFill/>
        </p:spPr>
        <p:txBody>
          <a:bodyPr wrap="square" rtlCol="0">
            <a:spAutoFit/>
          </a:bodyPr>
          <a:lstStyle/>
          <a:p>
            <a:r>
              <a:rPr lang="en-US" sz="2400" dirty="0" smtClean="0">
                <a:latin typeface="Myriad Pro"/>
                <a:cs typeface="Myriad Pro"/>
              </a:rPr>
              <a:t>(S,  “ “)</a:t>
            </a:r>
            <a:endParaRPr lang="en-US" sz="2400" dirty="0" smtClean="0">
              <a:latin typeface="Myriad Pro"/>
              <a:cs typeface="Myriad Pro"/>
              <a:sym typeface="Wingdings"/>
            </a:endParaRPr>
          </a:p>
          <a:p>
            <a:r>
              <a:rPr lang="en-US" sz="2400" dirty="0" smtClean="0">
                <a:latin typeface="Myriad Pro"/>
                <a:cs typeface="Myriad Pro"/>
              </a:rPr>
              <a:t>(S, “0”)</a:t>
            </a:r>
            <a:r>
              <a:rPr lang="en-US" sz="2400" dirty="0" smtClean="0">
                <a:latin typeface="Myriad Pro"/>
                <a:cs typeface="Myriad Pro"/>
                <a:sym typeface="Wingdings"/>
              </a:rPr>
              <a:t> </a:t>
            </a:r>
          </a:p>
          <a:p>
            <a:r>
              <a:rPr lang="en-US" sz="2400" dirty="0" smtClean="0">
                <a:latin typeface="Myriad Pro"/>
                <a:cs typeface="Myriad Pro"/>
              </a:rPr>
              <a:t>(S,  “1“)</a:t>
            </a:r>
          </a:p>
          <a:p>
            <a:r>
              <a:rPr lang="en-US" sz="2400" dirty="0" smtClean="0">
                <a:latin typeface="Myriad Pro"/>
                <a:cs typeface="Myriad Pro"/>
              </a:rPr>
              <a:t>(C, “  ”)</a:t>
            </a:r>
          </a:p>
          <a:p>
            <a:r>
              <a:rPr lang="en-US" sz="2400" dirty="0" smtClean="0">
                <a:latin typeface="Myriad Pro"/>
                <a:cs typeface="Myriad Pro"/>
              </a:rPr>
              <a:t>(C, “0”)</a:t>
            </a:r>
            <a:endParaRPr lang="en-US" sz="2400" dirty="0" smtClean="0">
              <a:latin typeface="Myriad Pro"/>
              <a:cs typeface="Myriad Pro"/>
              <a:sym typeface="Wingdings"/>
            </a:endParaRPr>
          </a:p>
          <a:p>
            <a:r>
              <a:rPr lang="en-US" sz="2400" dirty="0" smtClean="0">
                <a:latin typeface="Myriad Pro"/>
                <a:cs typeface="Myriad Pro"/>
              </a:rPr>
              <a:t>(C, “1”)</a:t>
            </a:r>
          </a:p>
        </p:txBody>
      </p:sp>
      <p:cxnSp>
        <p:nvCxnSpPr>
          <p:cNvPr id="6" name="Straight Connector 5"/>
          <p:cNvCxnSpPr/>
          <p:nvPr/>
        </p:nvCxnSpPr>
        <p:spPr>
          <a:xfrm>
            <a:off x="1297657" y="488723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97657" y="59237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12007"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18013"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79363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89686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58679"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07782"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081218"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183901"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30726" y="4887769"/>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18013" y="59237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5205" y="488723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902492" y="592320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10669" y="5083277"/>
            <a:ext cx="843189" cy="584776"/>
          </a:xfrm>
          <a:prstGeom prst="rect">
            <a:avLst/>
          </a:prstGeom>
          <a:noFill/>
        </p:spPr>
        <p:txBody>
          <a:bodyPr wrap="square" rtlCol="0">
            <a:spAutoFit/>
          </a:bodyPr>
          <a:lstStyle/>
          <a:p>
            <a:pPr algn="ctr"/>
            <a:r>
              <a:rPr lang="en-US" sz="3200" dirty="0" smtClean="0">
                <a:latin typeface="Myriad Pro"/>
                <a:cs typeface="Myriad Pro"/>
              </a:rPr>
              <a:t>0</a:t>
            </a:r>
            <a:endParaRPr lang="en-US" sz="3200" dirty="0">
              <a:latin typeface="Myriad Pro"/>
              <a:cs typeface="Myriad Pro"/>
            </a:endParaRPr>
          </a:p>
        </p:txBody>
      </p:sp>
      <p:grpSp>
        <p:nvGrpSpPr>
          <p:cNvPr id="29" name="Group 28"/>
          <p:cNvGrpSpPr/>
          <p:nvPr/>
        </p:nvGrpSpPr>
        <p:grpSpPr>
          <a:xfrm>
            <a:off x="5164659" y="4089265"/>
            <a:ext cx="563723" cy="969168"/>
            <a:chOff x="4184514" y="4003663"/>
            <a:chExt cx="563723" cy="969168"/>
          </a:xfrm>
        </p:grpSpPr>
        <p:sp>
          <p:nvSpPr>
            <p:cNvPr id="27" name="Rectangle 26"/>
            <p:cNvSpPr/>
            <p:nvPr/>
          </p:nvSpPr>
          <p:spPr>
            <a:xfrm>
              <a:off x="4184514" y="405888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184515" y="448686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447" y="4003663"/>
              <a:ext cx="427951" cy="707886"/>
            </a:xfrm>
            <a:prstGeom prst="rect">
              <a:avLst/>
            </a:prstGeom>
            <a:noFill/>
          </p:spPr>
          <p:txBody>
            <a:bodyPr wrap="square" rtlCol="0">
              <a:spAutoFit/>
            </a:bodyPr>
            <a:lstStyle/>
            <a:p>
              <a:pPr algn="ctr"/>
              <a:r>
                <a:rPr lang="en-US" sz="4000" dirty="0" smtClean="0">
                  <a:latin typeface="Myriad Pro"/>
                  <a:cs typeface="Myriad Pro"/>
                </a:rPr>
                <a:t>C</a:t>
              </a:r>
              <a:endParaRPr lang="en-US" sz="4000" dirty="0">
                <a:latin typeface="Myriad Pro"/>
                <a:cs typeface="Myriad Pro"/>
              </a:endParaRPr>
            </a:p>
          </p:txBody>
        </p:sp>
      </p:grpSp>
      <p:sp>
        <p:nvSpPr>
          <p:cNvPr id="5" name="Rectangle 4"/>
          <p:cNvSpPr/>
          <p:nvPr/>
        </p:nvSpPr>
        <p:spPr>
          <a:xfrm>
            <a:off x="2470246" y="1753313"/>
            <a:ext cx="6216554" cy="2308324"/>
          </a:xfrm>
          <a:prstGeom prst="rect">
            <a:avLst/>
          </a:prstGeom>
        </p:spPr>
        <p:txBody>
          <a:bodyPr wrap="square">
            <a:spAutoFit/>
          </a:bodyPr>
          <a:lstStyle/>
          <a:p>
            <a:r>
              <a:rPr lang="en-US" sz="2400" dirty="0" smtClean="0">
                <a:latin typeface="Myriad Pro"/>
                <a:cs typeface="Myriad Pro"/>
                <a:sym typeface="Wingdings"/>
              </a:rPr>
              <a:t>Move head left; change state to C</a:t>
            </a:r>
          </a:p>
          <a:p>
            <a:r>
              <a:rPr lang="en-US" sz="2400" dirty="0" smtClean="0">
                <a:latin typeface="Myriad Pro"/>
                <a:cs typeface="Myriad Pro"/>
                <a:sym typeface="Wingdings"/>
              </a:rPr>
              <a:t>Move head right</a:t>
            </a:r>
          </a:p>
          <a:p>
            <a:r>
              <a:rPr lang="en-US" sz="2400" dirty="0" smtClean="0">
                <a:latin typeface="Myriad Pro"/>
                <a:cs typeface="Myriad Pro"/>
                <a:sym typeface="Wingdings"/>
              </a:rPr>
              <a:t>Move head right</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“0”; move head left</a:t>
            </a:r>
            <a:endParaRPr lang="en-US" sz="2400" dirty="0" smtClean="0">
              <a:latin typeface="Myriad Pro"/>
              <a:cs typeface="Myriad Pro"/>
            </a:endParaRPr>
          </a:p>
        </p:txBody>
      </p:sp>
      <p:sp>
        <p:nvSpPr>
          <p:cNvPr id="9" name="Rectangle 8"/>
          <p:cNvSpPr/>
          <p:nvPr/>
        </p:nvSpPr>
        <p:spPr>
          <a:xfrm>
            <a:off x="1961383" y="1780941"/>
            <a:ext cx="486131" cy="2308324"/>
          </a:xfrm>
          <a:prstGeom prst="rect">
            <a:avLst/>
          </a:prstGeom>
        </p:spPr>
        <p:txBody>
          <a:bodyPr wrap="none">
            <a:spAutoFit/>
          </a:bodyPr>
          <a:lstStyle/>
          <a:p>
            <a:pPr algn="ctr"/>
            <a:r>
              <a:rPr lang="en-US" sz="2400" dirty="0" smtClean="0">
                <a:latin typeface="Myriad Pro"/>
                <a:cs typeface="Myriad Pro"/>
                <a:sym typeface="Wingdings"/>
              </a:rPr>
              <a:t></a:t>
            </a:r>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p:txBody>
      </p:sp>
      <p:sp>
        <p:nvSpPr>
          <p:cNvPr id="10" name="Rectangle 9"/>
          <p:cNvSpPr/>
          <p:nvPr/>
        </p:nvSpPr>
        <p:spPr>
          <a:xfrm>
            <a:off x="788287" y="1236426"/>
            <a:ext cx="1881745" cy="461665"/>
          </a:xfrm>
          <a:prstGeom prst="rect">
            <a:avLst/>
          </a:prstGeom>
        </p:spPr>
        <p:txBody>
          <a:bodyPr wrap="none">
            <a:spAutoFit/>
          </a:bodyPr>
          <a:lstStyle/>
          <a:p>
            <a:r>
              <a:rPr lang="en-US" sz="2400" u="sng" dirty="0" smtClean="0">
                <a:latin typeface="Myriad Pro"/>
                <a:cs typeface="Myriad Pro"/>
              </a:rPr>
              <a:t>Update rules:</a:t>
            </a:r>
            <a:endParaRPr lang="en-US" sz="2400" u="sng" dirty="0">
              <a:latin typeface="Myriad Pro"/>
              <a:cs typeface="Myriad Pro"/>
            </a:endParaRPr>
          </a:p>
        </p:txBody>
      </p:sp>
      <p:sp>
        <p:nvSpPr>
          <p:cNvPr id="19" name="TextBox 18"/>
          <p:cNvSpPr txBox="1"/>
          <p:nvPr/>
        </p:nvSpPr>
        <p:spPr>
          <a:xfrm>
            <a:off x="1797270" y="6129747"/>
            <a:ext cx="5356289" cy="461665"/>
          </a:xfrm>
          <a:prstGeom prst="rect">
            <a:avLst/>
          </a:prstGeom>
          <a:noFill/>
        </p:spPr>
        <p:txBody>
          <a:bodyPr wrap="square" rtlCol="0">
            <a:spAutoFit/>
          </a:bodyPr>
          <a:lstStyle/>
          <a:p>
            <a:pPr algn="ctr"/>
            <a:r>
              <a:rPr lang="en-US" sz="2400" dirty="0" smtClean="0">
                <a:latin typeface="Myriad Pro"/>
                <a:cs typeface="Myriad Pro"/>
              </a:rPr>
              <a:t>What will the Turing machine do next?</a:t>
            </a:r>
            <a:endParaRPr lang="en-US" sz="2400" dirty="0">
              <a:latin typeface="Myriad Pro"/>
              <a:cs typeface="Myriad Pro"/>
            </a:endParaRPr>
          </a:p>
        </p:txBody>
      </p:sp>
    </p:spTree>
    <p:extLst>
      <p:ext uri="{BB962C8B-B14F-4D97-AF65-F5344CB8AC3E}">
        <p14:creationId xmlns:p14="http://schemas.microsoft.com/office/powerpoint/2010/main" val="50394996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sp>
        <p:nvSpPr>
          <p:cNvPr id="4" name="TextBox 3"/>
          <p:cNvSpPr txBox="1"/>
          <p:nvPr/>
        </p:nvSpPr>
        <p:spPr>
          <a:xfrm>
            <a:off x="902492" y="1753329"/>
            <a:ext cx="1100306" cy="2308324"/>
          </a:xfrm>
          <a:prstGeom prst="rect">
            <a:avLst/>
          </a:prstGeom>
          <a:noFill/>
        </p:spPr>
        <p:txBody>
          <a:bodyPr wrap="square" rtlCol="0">
            <a:spAutoFit/>
          </a:bodyPr>
          <a:lstStyle/>
          <a:p>
            <a:r>
              <a:rPr lang="en-US" sz="2400" dirty="0" smtClean="0">
                <a:latin typeface="Myriad Pro"/>
                <a:cs typeface="Myriad Pro"/>
              </a:rPr>
              <a:t>(S,  “ “)</a:t>
            </a:r>
            <a:endParaRPr lang="en-US" sz="2400" dirty="0" smtClean="0">
              <a:latin typeface="Myriad Pro"/>
              <a:cs typeface="Myriad Pro"/>
              <a:sym typeface="Wingdings"/>
            </a:endParaRPr>
          </a:p>
          <a:p>
            <a:r>
              <a:rPr lang="en-US" sz="2400" dirty="0" smtClean="0">
                <a:latin typeface="Myriad Pro"/>
                <a:cs typeface="Myriad Pro"/>
              </a:rPr>
              <a:t>(S, “0”)</a:t>
            </a:r>
            <a:r>
              <a:rPr lang="en-US" sz="2400" dirty="0" smtClean="0">
                <a:latin typeface="Myriad Pro"/>
                <a:cs typeface="Myriad Pro"/>
                <a:sym typeface="Wingdings"/>
              </a:rPr>
              <a:t> </a:t>
            </a:r>
          </a:p>
          <a:p>
            <a:r>
              <a:rPr lang="en-US" sz="2400" dirty="0" smtClean="0">
                <a:latin typeface="Myriad Pro"/>
                <a:cs typeface="Myriad Pro"/>
              </a:rPr>
              <a:t>(S,  “1“)</a:t>
            </a:r>
          </a:p>
          <a:p>
            <a:r>
              <a:rPr lang="en-US" sz="2400" dirty="0" smtClean="0">
                <a:latin typeface="Myriad Pro"/>
                <a:cs typeface="Myriad Pro"/>
              </a:rPr>
              <a:t>(C, “  ”)</a:t>
            </a:r>
          </a:p>
          <a:p>
            <a:r>
              <a:rPr lang="en-US" sz="2400" dirty="0" smtClean="0">
                <a:latin typeface="Myriad Pro"/>
                <a:cs typeface="Myriad Pro"/>
              </a:rPr>
              <a:t>(C, “0”)</a:t>
            </a:r>
            <a:endParaRPr lang="en-US" sz="2400" dirty="0" smtClean="0">
              <a:latin typeface="Myriad Pro"/>
              <a:cs typeface="Myriad Pro"/>
              <a:sym typeface="Wingdings"/>
            </a:endParaRPr>
          </a:p>
          <a:p>
            <a:r>
              <a:rPr lang="en-US" sz="2400" dirty="0" smtClean="0">
                <a:latin typeface="Myriad Pro"/>
                <a:cs typeface="Myriad Pro"/>
              </a:rPr>
              <a:t>(C, “1”)</a:t>
            </a:r>
          </a:p>
        </p:txBody>
      </p:sp>
      <p:cxnSp>
        <p:nvCxnSpPr>
          <p:cNvPr id="6" name="Straight Connector 5"/>
          <p:cNvCxnSpPr/>
          <p:nvPr/>
        </p:nvCxnSpPr>
        <p:spPr>
          <a:xfrm>
            <a:off x="1297657" y="488723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97657" y="59237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12007"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18013"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79363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89686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58679"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07782"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081218"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183901"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30726" y="4887769"/>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18013" y="59237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5205" y="488723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902492" y="592320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10669" y="5083277"/>
            <a:ext cx="843189" cy="584776"/>
          </a:xfrm>
          <a:prstGeom prst="rect">
            <a:avLst/>
          </a:prstGeom>
          <a:noFill/>
        </p:spPr>
        <p:txBody>
          <a:bodyPr wrap="square" rtlCol="0">
            <a:spAutoFit/>
          </a:bodyPr>
          <a:lstStyle/>
          <a:p>
            <a:pPr algn="ctr"/>
            <a:r>
              <a:rPr lang="en-US" sz="3200" dirty="0" smtClean="0">
                <a:latin typeface="Myriad Pro"/>
                <a:cs typeface="Myriad Pro"/>
              </a:rPr>
              <a:t>0</a:t>
            </a:r>
            <a:endParaRPr lang="en-US" sz="3200" dirty="0">
              <a:latin typeface="Myriad Pro"/>
              <a:cs typeface="Myriad Pro"/>
            </a:endParaRPr>
          </a:p>
        </p:txBody>
      </p:sp>
      <p:grpSp>
        <p:nvGrpSpPr>
          <p:cNvPr id="29" name="Group 28"/>
          <p:cNvGrpSpPr/>
          <p:nvPr/>
        </p:nvGrpSpPr>
        <p:grpSpPr>
          <a:xfrm>
            <a:off x="6048171" y="4089265"/>
            <a:ext cx="563723" cy="969168"/>
            <a:chOff x="4184514" y="4003663"/>
            <a:chExt cx="563723" cy="969168"/>
          </a:xfrm>
        </p:grpSpPr>
        <p:sp>
          <p:nvSpPr>
            <p:cNvPr id="27" name="Rectangle 26"/>
            <p:cNvSpPr/>
            <p:nvPr/>
          </p:nvSpPr>
          <p:spPr>
            <a:xfrm>
              <a:off x="4184514" y="405888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184515" y="448686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447" y="4003663"/>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sp>
        <p:nvSpPr>
          <p:cNvPr id="5" name="Rectangle 4"/>
          <p:cNvSpPr/>
          <p:nvPr/>
        </p:nvSpPr>
        <p:spPr>
          <a:xfrm>
            <a:off x="2470246" y="1753313"/>
            <a:ext cx="6216554" cy="2308324"/>
          </a:xfrm>
          <a:prstGeom prst="rect">
            <a:avLst/>
          </a:prstGeom>
        </p:spPr>
        <p:txBody>
          <a:bodyPr wrap="square">
            <a:spAutoFit/>
          </a:bodyPr>
          <a:lstStyle/>
          <a:p>
            <a:r>
              <a:rPr lang="en-US" sz="2400" dirty="0" smtClean="0">
                <a:latin typeface="Myriad Pro"/>
                <a:cs typeface="Myriad Pro"/>
                <a:sym typeface="Wingdings"/>
              </a:rPr>
              <a:t>Move head left; change state to C</a:t>
            </a:r>
          </a:p>
          <a:p>
            <a:r>
              <a:rPr lang="en-US" sz="2400" dirty="0" smtClean="0">
                <a:latin typeface="Myriad Pro"/>
                <a:cs typeface="Myriad Pro"/>
                <a:sym typeface="Wingdings"/>
              </a:rPr>
              <a:t>Move head right</a:t>
            </a:r>
          </a:p>
          <a:p>
            <a:r>
              <a:rPr lang="en-US" sz="2400" dirty="0" smtClean="0">
                <a:latin typeface="Myriad Pro"/>
                <a:cs typeface="Myriad Pro"/>
                <a:sym typeface="Wingdings"/>
              </a:rPr>
              <a:t>Move head right</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“0”; move head left</a:t>
            </a:r>
            <a:endParaRPr lang="en-US" sz="2400" dirty="0" smtClean="0">
              <a:latin typeface="Myriad Pro"/>
              <a:cs typeface="Myriad Pro"/>
            </a:endParaRPr>
          </a:p>
        </p:txBody>
      </p:sp>
      <p:sp>
        <p:nvSpPr>
          <p:cNvPr id="9" name="Rectangle 8"/>
          <p:cNvSpPr/>
          <p:nvPr/>
        </p:nvSpPr>
        <p:spPr>
          <a:xfrm>
            <a:off x="1961383" y="1780941"/>
            <a:ext cx="486131" cy="2308324"/>
          </a:xfrm>
          <a:prstGeom prst="rect">
            <a:avLst/>
          </a:prstGeom>
        </p:spPr>
        <p:txBody>
          <a:bodyPr wrap="none">
            <a:spAutoFit/>
          </a:bodyPr>
          <a:lstStyle/>
          <a:p>
            <a:pPr algn="ctr"/>
            <a:r>
              <a:rPr lang="en-US" sz="2400" dirty="0" smtClean="0">
                <a:latin typeface="Myriad Pro"/>
                <a:cs typeface="Myriad Pro"/>
                <a:sym typeface="Wingdings"/>
              </a:rPr>
              <a:t></a:t>
            </a:r>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p:txBody>
      </p:sp>
      <p:sp>
        <p:nvSpPr>
          <p:cNvPr id="10" name="Rectangle 9"/>
          <p:cNvSpPr/>
          <p:nvPr/>
        </p:nvSpPr>
        <p:spPr>
          <a:xfrm>
            <a:off x="788287" y="1236426"/>
            <a:ext cx="1881745" cy="461665"/>
          </a:xfrm>
          <a:prstGeom prst="rect">
            <a:avLst/>
          </a:prstGeom>
        </p:spPr>
        <p:txBody>
          <a:bodyPr wrap="none">
            <a:spAutoFit/>
          </a:bodyPr>
          <a:lstStyle/>
          <a:p>
            <a:r>
              <a:rPr lang="en-US" sz="2400" u="sng" dirty="0" smtClean="0">
                <a:latin typeface="Myriad Pro"/>
                <a:cs typeface="Myriad Pro"/>
              </a:rPr>
              <a:t>Update rules:</a:t>
            </a:r>
            <a:endParaRPr lang="en-US" sz="2400" u="sng" dirty="0">
              <a:latin typeface="Myriad Pro"/>
              <a:cs typeface="Myriad Pro"/>
            </a:endParaRPr>
          </a:p>
        </p:txBody>
      </p:sp>
      <p:sp>
        <p:nvSpPr>
          <p:cNvPr id="19" name="TextBox 18"/>
          <p:cNvSpPr txBox="1"/>
          <p:nvPr/>
        </p:nvSpPr>
        <p:spPr>
          <a:xfrm>
            <a:off x="1797270" y="6129747"/>
            <a:ext cx="5356289" cy="461665"/>
          </a:xfrm>
          <a:prstGeom prst="rect">
            <a:avLst/>
          </a:prstGeom>
          <a:noFill/>
        </p:spPr>
        <p:txBody>
          <a:bodyPr wrap="square" rtlCol="0">
            <a:spAutoFit/>
          </a:bodyPr>
          <a:lstStyle/>
          <a:p>
            <a:pPr algn="ctr"/>
            <a:r>
              <a:rPr lang="en-US" sz="2400" dirty="0" smtClean="0">
                <a:latin typeface="Myriad Pro"/>
                <a:cs typeface="Myriad Pro"/>
              </a:rPr>
              <a:t>What will the Turing machine do next?</a:t>
            </a:r>
            <a:endParaRPr lang="en-US" sz="2400" dirty="0">
              <a:latin typeface="Myriad Pro"/>
              <a:cs typeface="Myriad Pro"/>
            </a:endParaRPr>
          </a:p>
        </p:txBody>
      </p:sp>
      <p:sp>
        <p:nvSpPr>
          <p:cNvPr id="30" name="TextBox 29"/>
          <p:cNvSpPr txBox="1"/>
          <p:nvPr/>
        </p:nvSpPr>
        <p:spPr>
          <a:xfrm>
            <a:off x="5013344" y="5083277"/>
            <a:ext cx="843189" cy="584776"/>
          </a:xfrm>
          <a:prstGeom prst="rect">
            <a:avLst/>
          </a:prstGeom>
          <a:noFill/>
        </p:spPr>
        <p:txBody>
          <a:bodyPr wrap="square" rtlCol="0">
            <a:spAutoFit/>
          </a:bodyPr>
          <a:lstStyle/>
          <a:p>
            <a:pPr algn="ctr"/>
            <a:r>
              <a:rPr lang="en-US" sz="3200" dirty="0" smtClean="0">
                <a:latin typeface="Myriad Pro"/>
                <a:cs typeface="Myriad Pro"/>
              </a:rPr>
              <a:t>1</a:t>
            </a:r>
            <a:endParaRPr lang="en-US" sz="3200" dirty="0">
              <a:latin typeface="Myriad Pro"/>
              <a:cs typeface="Myriad Pro"/>
            </a:endParaRPr>
          </a:p>
        </p:txBody>
      </p:sp>
    </p:spTree>
    <p:extLst>
      <p:ext uri="{BB962C8B-B14F-4D97-AF65-F5344CB8AC3E}">
        <p14:creationId xmlns:p14="http://schemas.microsoft.com/office/powerpoint/2010/main" val="23913149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sp>
        <p:nvSpPr>
          <p:cNvPr id="4" name="TextBox 3"/>
          <p:cNvSpPr txBox="1"/>
          <p:nvPr/>
        </p:nvSpPr>
        <p:spPr>
          <a:xfrm>
            <a:off x="902492" y="1753329"/>
            <a:ext cx="1100306" cy="2308324"/>
          </a:xfrm>
          <a:prstGeom prst="rect">
            <a:avLst/>
          </a:prstGeom>
          <a:noFill/>
        </p:spPr>
        <p:txBody>
          <a:bodyPr wrap="square" rtlCol="0">
            <a:spAutoFit/>
          </a:bodyPr>
          <a:lstStyle/>
          <a:p>
            <a:r>
              <a:rPr lang="en-US" sz="2400" dirty="0" smtClean="0">
                <a:latin typeface="Myriad Pro"/>
                <a:cs typeface="Myriad Pro"/>
              </a:rPr>
              <a:t>(S,  “ “)</a:t>
            </a:r>
            <a:endParaRPr lang="en-US" sz="2400" dirty="0" smtClean="0">
              <a:latin typeface="Myriad Pro"/>
              <a:cs typeface="Myriad Pro"/>
              <a:sym typeface="Wingdings"/>
            </a:endParaRPr>
          </a:p>
          <a:p>
            <a:r>
              <a:rPr lang="en-US" sz="2400" dirty="0" smtClean="0">
                <a:latin typeface="Myriad Pro"/>
                <a:cs typeface="Myriad Pro"/>
              </a:rPr>
              <a:t>(S, “0”)</a:t>
            </a:r>
            <a:r>
              <a:rPr lang="en-US" sz="2400" dirty="0" smtClean="0">
                <a:latin typeface="Myriad Pro"/>
                <a:cs typeface="Myriad Pro"/>
                <a:sym typeface="Wingdings"/>
              </a:rPr>
              <a:t> </a:t>
            </a:r>
          </a:p>
          <a:p>
            <a:r>
              <a:rPr lang="en-US" sz="2400" dirty="0" smtClean="0">
                <a:latin typeface="Myriad Pro"/>
                <a:cs typeface="Myriad Pro"/>
              </a:rPr>
              <a:t>(S,  “1“)</a:t>
            </a:r>
          </a:p>
          <a:p>
            <a:r>
              <a:rPr lang="en-US" sz="2400" dirty="0" smtClean="0">
                <a:latin typeface="Myriad Pro"/>
                <a:cs typeface="Myriad Pro"/>
              </a:rPr>
              <a:t>(C, “  ”)</a:t>
            </a:r>
          </a:p>
          <a:p>
            <a:r>
              <a:rPr lang="en-US" sz="2400" dirty="0" smtClean="0">
                <a:latin typeface="Myriad Pro"/>
                <a:cs typeface="Myriad Pro"/>
              </a:rPr>
              <a:t>(C, “0”)</a:t>
            </a:r>
            <a:endParaRPr lang="en-US" sz="2400" dirty="0" smtClean="0">
              <a:latin typeface="Myriad Pro"/>
              <a:cs typeface="Myriad Pro"/>
              <a:sym typeface="Wingdings"/>
            </a:endParaRPr>
          </a:p>
          <a:p>
            <a:r>
              <a:rPr lang="en-US" sz="2400" dirty="0" smtClean="0">
                <a:latin typeface="Myriad Pro"/>
                <a:cs typeface="Myriad Pro"/>
              </a:rPr>
              <a:t>(C, “1”)</a:t>
            </a:r>
          </a:p>
        </p:txBody>
      </p:sp>
      <p:cxnSp>
        <p:nvCxnSpPr>
          <p:cNvPr id="6" name="Straight Connector 5"/>
          <p:cNvCxnSpPr/>
          <p:nvPr/>
        </p:nvCxnSpPr>
        <p:spPr>
          <a:xfrm>
            <a:off x="1297657" y="4887232"/>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1297657" y="5923740"/>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1312007"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7718013"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679363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5896864"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V="1">
            <a:off x="4958679"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4007782"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3081218"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2183901" y="4887232"/>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30726" y="4887769"/>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7718013" y="592374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15205" y="488723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902492" y="592320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910669" y="5083277"/>
            <a:ext cx="843189" cy="584776"/>
          </a:xfrm>
          <a:prstGeom prst="rect">
            <a:avLst/>
          </a:prstGeom>
          <a:noFill/>
        </p:spPr>
        <p:txBody>
          <a:bodyPr wrap="square" rtlCol="0">
            <a:spAutoFit/>
          </a:bodyPr>
          <a:lstStyle/>
          <a:p>
            <a:pPr algn="ctr"/>
            <a:r>
              <a:rPr lang="en-US" sz="3200" dirty="0" smtClean="0">
                <a:latin typeface="Myriad Pro"/>
                <a:cs typeface="Myriad Pro"/>
              </a:rPr>
              <a:t>0</a:t>
            </a:r>
            <a:endParaRPr lang="en-US" sz="3200" dirty="0">
              <a:latin typeface="Myriad Pro"/>
              <a:cs typeface="Myriad Pro"/>
            </a:endParaRPr>
          </a:p>
        </p:txBody>
      </p:sp>
      <p:grpSp>
        <p:nvGrpSpPr>
          <p:cNvPr id="29" name="Group 28"/>
          <p:cNvGrpSpPr/>
          <p:nvPr/>
        </p:nvGrpSpPr>
        <p:grpSpPr>
          <a:xfrm>
            <a:off x="6973097" y="4089265"/>
            <a:ext cx="563723" cy="969168"/>
            <a:chOff x="4184514" y="4003663"/>
            <a:chExt cx="563723" cy="969168"/>
          </a:xfrm>
        </p:grpSpPr>
        <p:sp>
          <p:nvSpPr>
            <p:cNvPr id="27" name="Rectangle 26"/>
            <p:cNvSpPr/>
            <p:nvPr/>
          </p:nvSpPr>
          <p:spPr>
            <a:xfrm>
              <a:off x="4184514" y="405888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Isosceles Triangle 25"/>
            <p:cNvSpPr/>
            <p:nvPr/>
          </p:nvSpPr>
          <p:spPr>
            <a:xfrm rot="10800000">
              <a:off x="4184515" y="448686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4253447" y="4003663"/>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sp>
        <p:nvSpPr>
          <p:cNvPr id="5" name="Rectangle 4"/>
          <p:cNvSpPr/>
          <p:nvPr/>
        </p:nvSpPr>
        <p:spPr>
          <a:xfrm>
            <a:off x="2470246" y="1753313"/>
            <a:ext cx="6216554" cy="2308324"/>
          </a:xfrm>
          <a:prstGeom prst="rect">
            <a:avLst/>
          </a:prstGeom>
        </p:spPr>
        <p:txBody>
          <a:bodyPr wrap="square">
            <a:spAutoFit/>
          </a:bodyPr>
          <a:lstStyle/>
          <a:p>
            <a:r>
              <a:rPr lang="en-US" sz="2400" dirty="0" smtClean="0">
                <a:latin typeface="Myriad Pro"/>
                <a:cs typeface="Myriad Pro"/>
                <a:sym typeface="Wingdings"/>
              </a:rPr>
              <a:t>Move head left; change state to C</a:t>
            </a:r>
          </a:p>
          <a:p>
            <a:r>
              <a:rPr lang="en-US" sz="2400" dirty="0" smtClean="0">
                <a:latin typeface="Myriad Pro"/>
                <a:cs typeface="Myriad Pro"/>
                <a:sym typeface="Wingdings"/>
              </a:rPr>
              <a:t>Move head right</a:t>
            </a:r>
          </a:p>
          <a:p>
            <a:r>
              <a:rPr lang="en-US" sz="2400" dirty="0" smtClean="0">
                <a:latin typeface="Myriad Pro"/>
                <a:cs typeface="Myriad Pro"/>
                <a:sym typeface="Wingdings"/>
              </a:rPr>
              <a:t>Move head right</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“1”; move head right; change state to S</a:t>
            </a:r>
          </a:p>
          <a:p>
            <a:r>
              <a:rPr lang="en-US" sz="2400" dirty="0" smtClean="0">
                <a:latin typeface="Myriad Pro"/>
                <a:cs typeface="Myriad Pro"/>
                <a:sym typeface="Wingdings"/>
              </a:rPr>
              <a:t>Write “0”; move head left</a:t>
            </a:r>
            <a:endParaRPr lang="en-US" sz="2400" dirty="0" smtClean="0">
              <a:latin typeface="Myriad Pro"/>
              <a:cs typeface="Myriad Pro"/>
            </a:endParaRPr>
          </a:p>
        </p:txBody>
      </p:sp>
      <p:sp>
        <p:nvSpPr>
          <p:cNvPr id="9" name="Rectangle 8"/>
          <p:cNvSpPr/>
          <p:nvPr/>
        </p:nvSpPr>
        <p:spPr>
          <a:xfrm>
            <a:off x="1961383" y="1780941"/>
            <a:ext cx="486131" cy="2308324"/>
          </a:xfrm>
          <a:prstGeom prst="rect">
            <a:avLst/>
          </a:prstGeom>
        </p:spPr>
        <p:txBody>
          <a:bodyPr wrap="none">
            <a:spAutoFit/>
          </a:bodyPr>
          <a:lstStyle/>
          <a:p>
            <a:pPr algn="ctr"/>
            <a:r>
              <a:rPr lang="en-US" sz="2400" dirty="0" smtClean="0">
                <a:latin typeface="Myriad Pro"/>
                <a:cs typeface="Myriad Pro"/>
                <a:sym typeface="Wingdings"/>
              </a:rPr>
              <a:t></a:t>
            </a:r>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a:p>
            <a:pPr algn="ctr"/>
            <a:r>
              <a:rPr lang="en-US" sz="2400" dirty="0" smtClean="0">
                <a:latin typeface="Myriad Pro"/>
                <a:cs typeface="Myriad Pro"/>
                <a:sym typeface="Wingdings"/>
              </a:rPr>
              <a:t></a:t>
            </a:r>
            <a:endParaRPr lang="en-US" sz="2400" dirty="0" smtClean="0"/>
          </a:p>
        </p:txBody>
      </p:sp>
      <p:sp>
        <p:nvSpPr>
          <p:cNvPr id="10" name="Rectangle 9"/>
          <p:cNvSpPr/>
          <p:nvPr/>
        </p:nvSpPr>
        <p:spPr>
          <a:xfrm>
            <a:off x="788287" y="1236426"/>
            <a:ext cx="1881745" cy="461665"/>
          </a:xfrm>
          <a:prstGeom prst="rect">
            <a:avLst/>
          </a:prstGeom>
        </p:spPr>
        <p:txBody>
          <a:bodyPr wrap="none">
            <a:spAutoFit/>
          </a:bodyPr>
          <a:lstStyle/>
          <a:p>
            <a:r>
              <a:rPr lang="en-US" sz="2400" u="sng" dirty="0" smtClean="0">
                <a:latin typeface="Myriad Pro"/>
                <a:cs typeface="Myriad Pro"/>
              </a:rPr>
              <a:t>Update rules:</a:t>
            </a:r>
            <a:endParaRPr lang="en-US" sz="2400" u="sng" dirty="0">
              <a:latin typeface="Myriad Pro"/>
              <a:cs typeface="Myriad Pro"/>
            </a:endParaRPr>
          </a:p>
        </p:txBody>
      </p:sp>
      <p:sp>
        <p:nvSpPr>
          <p:cNvPr id="19" name="TextBox 18"/>
          <p:cNvSpPr txBox="1"/>
          <p:nvPr/>
        </p:nvSpPr>
        <p:spPr>
          <a:xfrm>
            <a:off x="1797270" y="6129747"/>
            <a:ext cx="5356289" cy="461665"/>
          </a:xfrm>
          <a:prstGeom prst="rect">
            <a:avLst/>
          </a:prstGeom>
          <a:noFill/>
        </p:spPr>
        <p:txBody>
          <a:bodyPr wrap="square" rtlCol="0">
            <a:spAutoFit/>
          </a:bodyPr>
          <a:lstStyle/>
          <a:p>
            <a:pPr algn="ctr"/>
            <a:r>
              <a:rPr lang="en-US" sz="2400" dirty="0" smtClean="0">
                <a:latin typeface="Myriad Pro"/>
                <a:cs typeface="Myriad Pro"/>
              </a:rPr>
              <a:t>What will the Turing machine do next?</a:t>
            </a:r>
            <a:endParaRPr lang="en-US" sz="2400" dirty="0">
              <a:latin typeface="Myriad Pro"/>
              <a:cs typeface="Myriad Pro"/>
            </a:endParaRPr>
          </a:p>
        </p:txBody>
      </p:sp>
      <p:sp>
        <p:nvSpPr>
          <p:cNvPr id="30" name="TextBox 29"/>
          <p:cNvSpPr txBox="1"/>
          <p:nvPr/>
        </p:nvSpPr>
        <p:spPr>
          <a:xfrm>
            <a:off x="5013344" y="5083277"/>
            <a:ext cx="843189" cy="584776"/>
          </a:xfrm>
          <a:prstGeom prst="rect">
            <a:avLst/>
          </a:prstGeom>
          <a:noFill/>
        </p:spPr>
        <p:txBody>
          <a:bodyPr wrap="square" rtlCol="0">
            <a:spAutoFit/>
          </a:bodyPr>
          <a:lstStyle/>
          <a:p>
            <a:pPr algn="ctr"/>
            <a:r>
              <a:rPr lang="en-US" sz="3200" dirty="0" smtClean="0">
                <a:latin typeface="Myriad Pro"/>
                <a:cs typeface="Myriad Pro"/>
              </a:rPr>
              <a:t>1</a:t>
            </a:r>
            <a:endParaRPr lang="en-US" sz="3200" dirty="0">
              <a:latin typeface="Myriad Pro"/>
              <a:cs typeface="Myriad Pro"/>
            </a:endParaRPr>
          </a:p>
        </p:txBody>
      </p:sp>
    </p:spTree>
    <p:extLst>
      <p:ext uri="{BB962C8B-B14F-4D97-AF65-F5344CB8AC3E}">
        <p14:creationId xmlns:p14="http://schemas.microsoft.com/office/powerpoint/2010/main" val="212128289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“Counter” Turing Machine</a:t>
            </a:r>
            <a:endParaRPr lang="en-US" dirty="0"/>
          </a:p>
        </p:txBody>
      </p:sp>
      <p:pic>
        <p:nvPicPr>
          <p:cNvPr id="3" name="counter turing machin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46100" y="1514278"/>
            <a:ext cx="8051800" cy="4394200"/>
          </a:xfrm>
          <a:prstGeom prst="rect">
            <a:avLst/>
          </a:prstGeom>
        </p:spPr>
      </p:pic>
    </p:spTree>
    <p:extLst>
      <p:ext uri="{BB962C8B-B14F-4D97-AF65-F5344CB8AC3E}">
        <p14:creationId xmlns:p14="http://schemas.microsoft.com/office/powerpoint/2010/main" val="754654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0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5110"/>
            <a:ext cx="8229600" cy="1143000"/>
          </a:xfrm>
        </p:spPr>
        <p:txBody>
          <a:bodyPr>
            <a:normAutofit fontScale="90000"/>
          </a:bodyPr>
          <a:lstStyle/>
          <a:p>
            <a:r>
              <a:rPr lang="en-US" dirty="0" smtClean="0">
                <a:latin typeface="Myriad Pro"/>
                <a:cs typeface="Myriad Pro"/>
              </a:rPr>
              <a:t>The human brain was once considered unbeatable</a:t>
            </a:r>
            <a:endParaRPr lang="en-US" dirty="0">
              <a:latin typeface="Myriad Pro"/>
              <a:cs typeface="Myriad Pro"/>
            </a:endParaRPr>
          </a:p>
        </p:txBody>
      </p:sp>
      <p:pic>
        <p:nvPicPr>
          <p:cNvPr id="4" name="data_loses.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2012" y="1537166"/>
            <a:ext cx="5096306" cy="4077045"/>
          </a:xfrm>
          <a:prstGeom prst="rect">
            <a:avLst/>
          </a:prstGeom>
        </p:spPr>
      </p:pic>
      <p:sp>
        <p:nvSpPr>
          <p:cNvPr id="5" name="TextBox 4"/>
          <p:cNvSpPr txBox="1"/>
          <p:nvPr/>
        </p:nvSpPr>
        <p:spPr>
          <a:xfrm>
            <a:off x="2076835" y="5936470"/>
            <a:ext cx="5096306" cy="646331"/>
          </a:xfrm>
          <a:prstGeom prst="rect">
            <a:avLst/>
          </a:prstGeom>
          <a:noFill/>
        </p:spPr>
        <p:txBody>
          <a:bodyPr wrap="square" rtlCol="0">
            <a:spAutoFit/>
          </a:bodyPr>
          <a:lstStyle/>
          <a:p>
            <a:pPr algn="ctr"/>
            <a:r>
              <a:rPr lang="en-US" dirty="0" smtClean="0">
                <a:latin typeface="Myriad Pro"/>
                <a:cs typeface="Myriad Pro"/>
              </a:rPr>
              <a:t>The android Data (b. 2338) vs. a novice chess player</a:t>
            </a:r>
          </a:p>
          <a:p>
            <a:pPr algn="ctr"/>
            <a:r>
              <a:rPr lang="en-US" dirty="0" smtClean="0">
                <a:latin typeface="Myriad Pro"/>
                <a:cs typeface="Myriad Pro"/>
              </a:rPr>
              <a:t>Aired in 1992</a:t>
            </a:r>
            <a:endParaRPr lang="en-US" dirty="0">
              <a:latin typeface="Myriad Pro"/>
              <a:cs typeface="Myriad Pro"/>
            </a:endParaRPr>
          </a:p>
        </p:txBody>
      </p:sp>
    </p:spTree>
    <p:extLst>
      <p:ext uri="{BB962C8B-B14F-4D97-AF65-F5344CB8AC3E}">
        <p14:creationId xmlns:p14="http://schemas.microsoft.com/office/powerpoint/2010/main" val="38249588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70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Universal Turing Machines</a:t>
            </a:r>
            <a:endParaRPr lang="en-US" dirty="0">
              <a:latin typeface="Myriad Pro"/>
              <a:cs typeface="Myriad Pro"/>
            </a:endParaRPr>
          </a:p>
        </p:txBody>
      </p:sp>
      <p:sp>
        <p:nvSpPr>
          <p:cNvPr id="3" name="Content Placeholder 2"/>
          <p:cNvSpPr>
            <a:spLocks noGrp="1"/>
          </p:cNvSpPr>
          <p:nvPr>
            <p:ph idx="1"/>
          </p:nvPr>
        </p:nvSpPr>
        <p:spPr/>
        <p:txBody>
          <a:bodyPr>
            <a:normAutofit/>
          </a:bodyPr>
          <a:lstStyle/>
          <a:p>
            <a:pPr marL="0" indent="0">
              <a:buNone/>
            </a:pPr>
            <a:r>
              <a:rPr lang="en-US" sz="2400" dirty="0" smtClean="0">
                <a:latin typeface="Myriad Pro"/>
                <a:cs typeface="Myriad Pro"/>
              </a:rPr>
              <a:t>…can behave like any arbitrary Turing machine by first reading its description off the tape.</a:t>
            </a:r>
          </a:p>
          <a:p>
            <a:pPr marL="0" indent="0">
              <a:buNone/>
            </a:pPr>
            <a:endParaRPr lang="en-US" sz="2400" dirty="0" smtClean="0">
              <a:latin typeface="Myriad Pro"/>
              <a:cs typeface="Myriad Pro"/>
            </a:endParaRPr>
          </a:p>
          <a:p>
            <a:pPr marL="0" indent="0">
              <a:buNone/>
            </a:pPr>
            <a:r>
              <a:rPr lang="en-US" sz="2400" dirty="0" smtClean="0">
                <a:latin typeface="Myriad Pro"/>
                <a:cs typeface="Myriad Pro"/>
              </a:rPr>
              <a:t>By definition, any system that can emulate a universal Turing machine can do whatever a Turing machine can. Such systems are called </a:t>
            </a:r>
            <a:r>
              <a:rPr lang="en-US" sz="2400" i="1" dirty="0" smtClean="0">
                <a:latin typeface="Myriad Pro"/>
                <a:cs typeface="Myriad Pro"/>
              </a:rPr>
              <a:t>Turing complete</a:t>
            </a:r>
            <a:r>
              <a:rPr lang="en-US" sz="2400" dirty="0" smtClean="0">
                <a:latin typeface="Myriad Pro"/>
                <a:cs typeface="Myriad Pro"/>
              </a:rPr>
              <a:t>.</a:t>
            </a:r>
          </a:p>
          <a:p>
            <a:pPr marL="0" indent="0">
              <a:buNone/>
            </a:pPr>
            <a:endParaRPr lang="en-US" sz="2400" dirty="0">
              <a:latin typeface="Myriad Pro"/>
              <a:cs typeface="Myriad Pro"/>
            </a:endParaRPr>
          </a:p>
          <a:p>
            <a:pPr marL="0" indent="0">
              <a:buNone/>
            </a:pPr>
            <a:r>
              <a:rPr lang="en-US" sz="2400" dirty="0" smtClean="0">
                <a:latin typeface="Myriad Pro"/>
                <a:cs typeface="Myriad Pro"/>
              </a:rPr>
              <a:t>Soon we’ll show that biological systems are Turing complete, but first, let’s learn the limits of Turing machines.</a:t>
            </a:r>
            <a:endParaRPr lang="en-US" sz="2400" dirty="0">
              <a:latin typeface="Myriad Pro"/>
              <a:cs typeface="Myriad Pro"/>
            </a:endParaRPr>
          </a:p>
        </p:txBody>
      </p:sp>
    </p:spTree>
    <p:extLst>
      <p:ext uri="{BB962C8B-B14F-4D97-AF65-F5344CB8AC3E}">
        <p14:creationId xmlns:p14="http://schemas.microsoft.com/office/powerpoint/2010/main" val="24191391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Is there a Turing machine for every problem? </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1730096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sizes (cardinalities) of infinity</a:t>
            </a:r>
            <a:endParaRPr lang="en-US" dirty="0"/>
          </a:p>
        </p:txBody>
      </p:sp>
      <p:sp>
        <p:nvSpPr>
          <p:cNvPr id="3" name="Content Placeholder 2"/>
          <p:cNvSpPr>
            <a:spLocks noGrp="1"/>
          </p:cNvSpPr>
          <p:nvPr>
            <p:ph idx="1"/>
          </p:nvPr>
        </p:nvSpPr>
        <p:spPr/>
        <p:txBody>
          <a:bodyPr/>
          <a:lstStyle/>
          <a:p>
            <a:r>
              <a:rPr lang="en-US" dirty="0" smtClean="0"/>
              <a:t>The natural numbers 1, 2, 3, … are </a:t>
            </a:r>
            <a:r>
              <a:rPr lang="en-US" i="1" dirty="0" err="1" smtClean="0"/>
              <a:t>countably</a:t>
            </a:r>
            <a:r>
              <a:rPr lang="en-US" i="1" dirty="0" smtClean="0"/>
              <a:t> infinite</a:t>
            </a:r>
            <a:r>
              <a:rPr lang="en-US" dirty="0" smtClean="0"/>
              <a:t>.</a:t>
            </a:r>
          </a:p>
          <a:p>
            <a:r>
              <a:rPr lang="en-US" dirty="0" smtClean="0"/>
              <a:t>The real numbers are </a:t>
            </a:r>
            <a:r>
              <a:rPr lang="en-US" i="1" dirty="0" err="1" smtClean="0"/>
              <a:t>uncountably</a:t>
            </a:r>
            <a:r>
              <a:rPr lang="en-US" i="1" dirty="0" smtClean="0"/>
              <a:t> infinite</a:t>
            </a:r>
            <a:r>
              <a:rPr lang="en-US" dirty="0" smtClean="0"/>
              <a:t>.</a:t>
            </a:r>
          </a:p>
          <a:p>
            <a:pPr marL="0" indent="0">
              <a:buNone/>
            </a:pPr>
            <a:r>
              <a:rPr lang="en-US" dirty="0" smtClean="0"/>
              <a:t>What happens when we try to find a one-to-one correspondence between the natural numbers and the real numbers (even just those between 0 and 1, represented in binary)?</a:t>
            </a:r>
            <a:endParaRPr lang="en-US" dirty="0"/>
          </a:p>
        </p:txBody>
      </p:sp>
    </p:spTree>
    <p:extLst>
      <p:ext uri="{BB962C8B-B14F-4D97-AF65-F5344CB8AC3E}">
        <p14:creationId xmlns:p14="http://schemas.microsoft.com/office/powerpoint/2010/main" val="32186100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Cantor’s </a:t>
            </a:r>
            <a:r>
              <a:rPr lang="en-US" dirty="0" err="1" smtClean="0"/>
              <a:t>diagonality</a:t>
            </a:r>
            <a:r>
              <a:rPr lang="en-US" dirty="0" smtClean="0"/>
              <a:t> argument:</a:t>
            </a:r>
            <a:br>
              <a:rPr lang="en-US" dirty="0" smtClean="0"/>
            </a:br>
            <a:r>
              <a:rPr lang="en-US" dirty="0" smtClean="0"/>
              <a:t>suppose a 1-to-1 map exists</a:t>
            </a:r>
            <a:endParaRPr lang="en-US" dirty="0"/>
          </a:p>
        </p:txBody>
      </p:sp>
      <p:sp>
        <p:nvSpPr>
          <p:cNvPr id="3" name="Content Placeholder 2"/>
          <p:cNvSpPr>
            <a:spLocks noGrp="1"/>
          </p:cNvSpPr>
          <p:nvPr>
            <p:ph idx="1"/>
          </p:nvPr>
        </p:nvSpPr>
        <p:spPr>
          <a:xfrm>
            <a:off x="457200" y="1539004"/>
            <a:ext cx="8229600" cy="4152411"/>
          </a:xfrm>
        </p:spPr>
        <p:txBody>
          <a:bodyPr>
            <a:noAutofit/>
          </a:bodyPr>
          <a:lstStyle/>
          <a:p>
            <a:pPr marL="0" indent="0">
              <a:buNone/>
            </a:pPr>
            <a:r>
              <a:rPr lang="en-US" sz="2800" dirty="0" smtClean="0">
                <a:latin typeface="Myriad Pro"/>
                <a:cs typeface="Myriad Pro"/>
              </a:rPr>
              <a:t>1:	0.00111110101010101010101000010100…</a:t>
            </a:r>
          </a:p>
          <a:p>
            <a:pPr marL="0" indent="0">
              <a:buNone/>
            </a:pPr>
            <a:r>
              <a:rPr lang="en-US" sz="2800" dirty="0" smtClean="0">
                <a:latin typeface="Myriad Pro"/>
                <a:cs typeface="Myriad Pro"/>
              </a:rPr>
              <a:t>2:</a:t>
            </a:r>
            <a:r>
              <a:rPr lang="en-US" sz="2800" dirty="0">
                <a:latin typeface="Myriad Pro"/>
                <a:cs typeface="Myriad Pro"/>
              </a:rPr>
              <a:t>	</a:t>
            </a:r>
            <a:r>
              <a:rPr lang="en-US" sz="2800" dirty="0" smtClean="0">
                <a:latin typeface="Myriad Pro"/>
                <a:cs typeface="Myriad Pro"/>
              </a:rPr>
              <a:t>0.00101010110010010100101101010111…</a:t>
            </a:r>
          </a:p>
          <a:p>
            <a:pPr marL="0" indent="0">
              <a:buNone/>
            </a:pPr>
            <a:r>
              <a:rPr lang="en-US" sz="2800" dirty="0" smtClean="0">
                <a:latin typeface="Myriad Pro"/>
                <a:cs typeface="Myriad Pro"/>
              </a:rPr>
              <a:t>3:	0.11101010011010101010101000101010…</a:t>
            </a:r>
          </a:p>
          <a:p>
            <a:pPr marL="0" indent="0">
              <a:buNone/>
            </a:pPr>
            <a:r>
              <a:rPr lang="en-US" sz="2800" dirty="0" smtClean="0">
                <a:latin typeface="Myriad Pro"/>
                <a:cs typeface="Myriad Pro"/>
              </a:rPr>
              <a:t>4:	0.11010101111010101011101010011110…</a:t>
            </a:r>
          </a:p>
          <a:p>
            <a:pPr marL="0" indent="0">
              <a:buNone/>
            </a:pPr>
            <a:r>
              <a:rPr lang="en-US" sz="2800" dirty="0" smtClean="0">
                <a:latin typeface="Myriad Pro"/>
                <a:cs typeface="Myriad Pro"/>
              </a:rPr>
              <a:t>…</a:t>
            </a:r>
          </a:p>
          <a:p>
            <a:pPr marL="0" indent="0">
              <a:buNone/>
            </a:pPr>
            <a:endParaRPr lang="en-US" sz="2800" dirty="0" smtClean="0">
              <a:latin typeface="Myriad Pro"/>
              <a:cs typeface="Myriad Pro"/>
            </a:endParaRPr>
          </a:p>
          <a:p>
            <a:pPr marL="0" indent="0">
              <a:buNone/>
            </a:pPr>
            <a:r>
              <a:rPr lang="en-US" sz="2800" dirty="0" smtClean="0">
                <a:latin typeface="Myriad Pro"/>
                <a:cs typeface="Myriad Pro"/>
              </a:rPr>
              <a:t>Can you show that at least one real number between 0 and 1 is missing, for a contradiction?</a:t>
            </a:r>
            <a:endParaRPr lang="en-US" sz="2800" dirty="0">
              <a:latin typeface="Myriad Pro"/>
              <a:cs typeface="Myriad Pro"/>
            </a:endParaRPr>
          </a:p>
        </p:txBody>
      </p:sp>
    </p:spTree>
    <p:extLst>
      <p:ext uri="{BB962C8B-B14F-4D97-AF65-F5344CB8AC3E}">
        <p14:creationId xmlns:p14="http://schemas.microsoft.com/office/powerpoint/2010/main" val="73982002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Cantor’s </a:t>
            </a:r>
            <a:r>
              <a:rPr lang="en-US" dirty="0" err="1" smtClean="0"/>
              <a:t>diagonality</a:t>
            </a:r>
            <a:r>
              <a:rPr lang="en-US" dirty="0" smtClean="0"/>
              <a:t> argument:</a:t>
            </a:r>
            <a:br>
              <a:rPr lang="en-US" dirty="0" smtClean="0"/>
            </a:br>
            <a:r>
              <a:rPr lang="en-US" dirty="0" smtClean="0"/>
              <a:t>suppose a 1-to-1 map exists</a:t>
            </a:r>
            <a:endParaRPr lang="en-US" dirty="0"/>
          </a:p>
        </p:txBody>
      </p:sp>
      <p:sp>
        <p:nvSpPr>
          <p:cNvPr id="3" name="Content Placeholder 2"/>
          <p:cNvSpPr>
            <a:spLocks noGrp="1"/>
          </p:cNvSpPr>
          <p:nvPr>
            <p:ph idx="1"/>
          </p:nvPr>
        </p:nvSpPr>
        <p:spPr>
          <a:xfrm>
            <a:off x="457200" y="1539004"/>
            <a:ext cx="8229600" cy="4525963"/>
          </a:xfrm>
        </p:spPr>
        <p:txBody>
          <a:bodyPr>
            <a:noAutofit/>
          </a:bodyPr>
          <a:lstStyle/>
          <a:p>
            <a:pPr marL="0" indent="0">
              <a:buNone/>
            </a:pPr>
            <a:r>
              <a:rPr lang="en-US" sz="2800" dirty="0" smtClean="0">
                <a:latin typeface="Myriad Pro"/>
                <a:cs typeface="Myriad Pro"/>
              </a:rPr>
              <a:t>1:	0.</a:t>
            </a:r>
            <a:r>
              <a:rPr lang="en-US" sz="2800" dirty="0" smtClean="0">
                <a:solidFill>
                  <a:srgbClr val="FF0000"/>
                </a:solidFill>
                <a:latin typeface="Myriad Pro"/>
                <a:cs typeface="Myriad Pro"/>
              </a:rPr>
              <a:t>0</a:t>
            </a:r>
            <a:r>
              <a:rPr lang="en-US" sz="2800" dirty="0" smtClean="0">
                <a:latin typeface="Myriad Pro"/>
                <a:cs typeface="Myriad Pro"/>
              </a:rPr>
              <a:t>0111110101010101010101000010100…</a:t>
            </a:r>
          </a:p>
          <a:p>
            <a:pPr marL="0" indent="0">
              <a:buNone/>
            </a:pPr>
            <a:r>
              <a:rPr lang="en-US" sz="2800" dirty="0" smtClean="0">
                <a:latin typeface="Myriad Pro"/>
                <a:cs typeface="Myriad Pro"/>
              </a:rPr>
              <a:t>2:</a:t>
            </a:r>
            <a:r>
              <a:rPr lang="en-US" sz="2800" dirty="0">
                <a:latin typeface="Myriad Pro"/>
                <a:cs typeface="Myriad Pro"/>
              </a:rPr>
              <a:t>	</a:t>
            </a:r>
            <a:r>
              <a:rPr lang="en-US" sz="2800" dirty="0" smtClean="0">
                <a:latin typeface="Myriad Pro"/>
                <a:cs typeface="Myriad Pro"/>
              </a:rPr>
              <a:t>0.0</a:t>
            </a:r>
            <a:r>
              <a:rPr lang="en-US" sz="2800" dirty="0" smtClean="0">
                <a:solidFill>
                  <a:schemeClr val="accent5"/>
                </a:solidFill>
                <a:latin typeface="Myriad Pro"/>
                <a:cs typeface="Myriad Pro"/>
              </a:rPr>
              <a:t>0</a:t>
            </a:r>
            <a:r>
              <a:rPr lang="en-US" sz="2800" dirty="0" smtClean="0">
                <a:latin typeface="Myriad Pro"/>
                <a:cs typeface="Myriad Pro"/>
              </a:rPr>
              <a:t>101010110010010100101101010111…</a:t>
            </a:r>
          </a:p>
          <a:p>
            <a:pPr marL="0" indent="0">
              <a:buNone/>
            </a:pPr>
            <a:r>
              <a:rPr lang="en-US" sz="2800" dirty="0" smtClean="0">
                <a:latin typeface="Myriad Pro"/>
                <a:cs typeface="Myriad Pro"/>
              </a:rPr>
              <a:t>3:	0.11</a:t>
            </a:r>
            <a:r>
              <a:rPr lang="en-US" sz="2800" dirty="0" smtClean="0">
                <a:solidFill>
                  <a:schemeClr val="accent4"/>
                </a:solidFill>
                <a:latin typeface="Myriad Pro"/>
                <a:cs typeface="Myriad Pro"/>
              </a:rPr>
              <a:t>1</a:t>
            </a:r>
            <a:r>
              <a:rPr lang="en-US" sz="2800" dirty="0" smtClean="0">
                <a:latin typeface="Myriad Pro"/>
                <a:cs typeface="Myriad Pro"/>
              </a:rPr>
              <a:t>01010011010101010101000101010…</a:t>
            </a:r>
          </a:p>
          <a:p>
            <a:pPr marL="0" indent="0">
              <a:buNone/>
            </a:pPr>
            <a:r>
              <a:rPr lang="en-US" sz="2800" dirty="0" smtClean="0">
                <a:latin typeface="Myriad Pro"/>
                <a:cs typeface="Myriad Pro"/>
              </a:rPr>
              <a:t>4:	0.110</a:t>
            </a:r>
            <a:r>
              <a:rPr lang="en-US" sz="2800" dirty="0" smtClean="0">
                <a:solidFill>
                  <a:schemeClr val="accent3"/>
                </a:solidFill>
                <a:latin typeface="Myriad Pro"/>
                <a:cs typeface="Myriad Pro"/>
              </a:rPr>
              <a:t>1</a:t>
            </a:r>
            <a:r>
              <a:rPr lang="en-US" sz="2800" dirty="0" smtClean="0">
                <a:latin typeface="Myriad Pro"/>
                <a:cs typeface="Myriad Pro"/>
              </a:rPr>
              <a:t>0101111010101011101010011110…</a:t>
            </a:r>
          </a:p>
          <a:p>
            <a:pPr marL="0" indent="0">
              <a:buNone/>
            </a:pPr>
            <a:r>
              <a:rPr lang="en-US" sz="2800" dirty="0" smtClean="0">
                <a:latin typeface="Myriad Pro"/>
                <a:cs typeface="Myriad Pro"/>
              </a:rPr>
              <a:t>…</a:t>
            </a:r>
          </a:p>
          <a:p>
            <a:pPr marL="0" indent="0">
              <a:buNone/>
            </a:pPr>
            <a:r>
              <a:rPr lang="en-US" sz="2800" dirty="0" smtClean="0">
                <a:latin typeface="Myriad Pro"/>
                <a:cs typeface="Myriad Pro"/>
              </a:rPr>
              <a:t>Define a real number so that its </a:t>
            </a:r>
            <a:r>
              <a:rPr lang="en-US" sz="2800" i="1" dirty="0" smtClean="0">
                <a:latin typeface="Myriad Pro"/>
                <a:cs typeface="Myriad Pro"/>
              </a:rPr>
              <a:t>n</a:t>
            </a:r>
            <a:r>
              <a:rPr lang="en-US" sz="2800" dirty="0" smtClean="0">
                <a:latin typeface="Myriad Pro"/>
                <a:cs typeface="Myriad Pro"/>
              </a:rPr>
              <a:t>th digit is the </a:t>
            </a:r>
            <a:r>
              <a:rPr lang="en-US" sz="2800" i="1" dirty="0" smtClean="0">
                <a:latin typeface="Myriad Pro"/>
                <a:cs typeface="Myriad Pro"/>
              </a:rPr>
              <a:t>opposite</a:t>
            </a:r>
            <a:r>
              <a:rPr lang="en-US" sz="2800" dirty="0" smtClean="0">
                <a:latin typeface="Myriad Pro"/>
                <a:cs typeface="Myriad Pro"/>
              </a:rPr>
              <a:t> of that digit in the </a:t>
            </a:r>
            <a:r>
              <a:rPr lang="en-US" sz="2800" i="1" dirty="0" smtClean="0">
                <a:latin typeface="Myriad Pro"/>
                <a:cs typeface="Myriad Pro"/>
              </a:rPr>
              <a:t>n</a:t>
            </a:r>
            <a:r>
              <a:rPr lang="en-US" sz="2800" dirty="0" smtClean="0">
                <a:latin typeface="Myriad Pro"/>
                <a:cs typeface="Myriad Pro"/>
              </a:rPr>
              <a:t>th real number:</a:t>
            </a:r>
          </a:p>
          <a:p>
            <a:pPr marL="0" indent="0">
              <a:buNone/>
            </a:pPr>
            <a:r>
              <a:rPr lang="en-US" sz="2800" dirty="0" smtClean="0">
                <a:latin typeface="Myriad Pro"/>
                <a:cs typeface="Myriad Pro"/>
              </a:rPr>
              <a:t>0.</a:t>
            </a:r>
            <a:r>
              <a:rPr lang="en-US" sz="2800" dirty="0" smtClean="0">
                <a:solidFill>
                  <a:srgbClr val="FF0000"/>
                </a:solidFill>
                <a:latin typeface="Myriad Pro"/>
                <a:cs typeface="Myriad Pro"/>
              </a:rPr>
              <a:t>1</a:t>
            </a:r>
            <a:r>
              <a:rPr lang="en-US" sz="2800" dirty="0" smtClean="0">
                <a:solidFill>
                  <a:schemeClr val="accent5"/>
                </a:solidFill>
                <a:latin typeface="Myriad Pro"/>
                <a:cs typeface="Myriad Pro"/>
              </a:rPr>
              <a:t>1</a:t>
            </a:r>
            <a:r>
              <a:rPr lang="en-US" sz="2800" dirty="0" smtClean="0">
                <a:solidFill>
                  <a:schemeClr val="accent4"/>
                </a:solidFill>
                <a:latin typeface="Myriad Pro"/>
                <a:cs typeface="Myriad Pro"/>
              </a:rPr>
              <a:t>0</a:t>
            </a:r>
            <a:r>
              <a:rPr lang="en-US" sz="2800" dirty="0" smtClean="0">
                <a:solidFill>
                  <a:srgbClr val="9BBB59"/>
                </a:solidFill>
                <a:latin typeface="Myriad Pro"/>
                <a:cs typeface="Myriad Pro"/>
              </a:rPr>
              <a:t>0</a:t>
            </a:r>
            <a:r>
              <a:rPr lang="en-US" sz="2800" dirty="0" smtClean="0">
                <a:latin typeface="Myriad Pro"/>
                <a:cs typeface="Myriad Pro"/>
              </a:rPr>
              <a:t>…</a:t>
            </a:r>
          </a:p>
          <a:p>
            <a:pPr marL="0" indent="0">
              <a:buNone/>
            </a:pPr>
            <a:r>
              <a:rPr lang="en-US" sz="2800" dirty="0" smtClean="0">
                <a:latin typeface="Myriad Pro"/>
                <a:cs typeface="Myriad Pro"/>
                <a:sym typeface="Wingdings"/>
              </a:rPr>
              <a:t>This is a real number, but it appears nowhere in the list! Therefore the 1-to-1 map cannot exist.</a:t>
            </a:r>
            <a:endParaRPr lang="en-US" sz="2800" dirty="0" smtClean="0">
              <a:latin typeface="Myriad Pro"/>
              <a:cs typeface="Myriad Pro"/>
            </a:endParaRPr>
          </a:p>
        </p:txBody>
      </p:sp>
    </p:spTree>
    <p:extLst>
      <p:ext uri="{BB962C8B-B14F-4D97-AF65-F5344CB8AC3E}">
        <p14:creationId xmlns:p14="http://schemas.microsoft.com/office/powerpoint/2010/main" val="179687791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033" y="351993"/>
            <a:ext cx="8229600" cy="6226791"/>
          </a:xfrm>
        </p:spPr>
        <p:txBody>
          <a:bodyPr>
            <a:noAutofit/>
          </a:bodyPr>
          <a:lstStyle/>
          <a:p>
            <a:pPr marL="0" indent="0">
              <a:buNone/>
            </a:pPr>
            <a:r>
              <a:rPr lang="en-US" sz="3000" dirty="0" smtClean="0">
                <a:latin typeface="Myriad Pro"/>
                <a:cs typeface="Myriad Pro"/>
              </a:rPr>
              <a:t>Suppose the tape alphabet has </a:t>
            </a:r>
            <a:r>
              <a:rPr lang="en-US" sz="3000" i="1" dirty="0" smtClean="0">
                <a:latin typeface="Myriad Pro"/>
                <a:cs typeface="Myriad Pro"/>
              </a:rPr>
              <a:t>m</a:t>
            </a:r>
            <a:r>
              <a:rPr lang="en-US" sz="3000" dirty="0" smtClean="0">
                <a:latin typeface="Myriad Pro"/>
                <a:cs typeface="Myriad Pro"/>
              </a:rPr>
              <a:t> symbols and there are </a:t>
            </a:r>
            <a:r>
              <a:rPr lang="en-US" sz="3000" i="1" dirty="0" smtClean="0">
                <a:latin typeface="Myriad Pro"/>
                <a:cs typeface="Myriad Pro"/>
              </a:rPr>
              <a:t>n</a:t>
            </a:r>
            <a:r>
              <a:rPr lang="en-US" sz="3000" dirty="0" smtClean="0">
                <a:latin typeface="Myriad Pro"/>
                <a:cs typeface="Myriad Pro"/>
              </a:rPr>
              <a:t> internal states.</a:t>
            </a:r>
          </a:p>
          <a:p>
            <a:r>
              <a:rPr lang="en-US" sz="3000" dirty="0" smtClean="0">
                <a:latin typeface="Myriad Pro"/>
                <a:cs typeface="Myriad Pro"/>
              </a:rPr>
              <a:t>What is the number of tape symbol/state combinations (entries in the instruction table)? </a:t>
            </a:r>
          </a:p>
          <a:p>
            <a:pPr marL="0" indent="0">
              <a:buNone/>
            </a:pPr>
            <a:r>
              <a:rPr lang="en-US" sz="3000" i="1" dirty="0">
                <a:solidFill>
                  <a:srgbClr val="FF0000"/>
                </a:solidFill>
                <a:latin typeface="Myriad Pro"/>
                <a:cs typeface="Myriad Pro"/>
              </a:rPr>
              <a:t>	</a:t>
            </a:r>
            <a:r>
              <a:rPr lang="en-US" sz="3000" i="1" dirty="0" smtClean="0">
                <a:solidFill>
                  <a:srgbClr val="FF0000"/>
                </a:solidFill>
                <a:latin typeface="Myriad Pro"/>
                <a:cs typeface="Myriad Pro"/>
              </a:rPr>
              <a:t>                                               m</a:t>
            </a:r>
            <a:r>
              <a:rPr lang="en-US" sz="3000" dirty="0" smtClean="0">
                <a:solidFill>
                  <a:srgbClr val="FF0000"/>
                </a:solidFill>
                <a:latin typeface="Myriad Pro"/>
                <a:cs typeface="Myriad Pro"/>
              </a:rPr>
              <a:t> x </a:t>
            </a:r>
            <a:r>
              <a:rPr lang="en-US" sz="3000" i="1" dirty="0" smtClean="0">
                <a:solidFill>
                  <a:srgbClr val="FF0000"/>
                </a:solidFill>
                <a:latin typeface="Myriad Pro"/>
                <a:cs typeface="Myriad Pro"/>
              </a:rPr>
              <a:t>n</a:t>
            </a:r>
          </a:p>
        </p:txBody>
      </p:sp>
    </p:spTree>
    <p:extLst>
      <p:ext uri="{BB962C8B-B14F-4D97-AF65-F5344CB8AC3E}">
        <p14:creationId xmlns:p14="http://schemas.microsoft.com/office/powerpoint/2010/main" val="20931401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033" y="351993"/>
            <a:ext cx="8229600" cy="6226791"/>
          </a:xfrm>
        </p:spPr>
        <p:txBody>
          <a:bodyPr>
            <a:noAutofit/>
          </a:bodyPr>
          <a:lstStyle/>
          <a:p>
            <a:pPr marL="0" indent="0">
              <a:buNone/>
            </a:pPr>
            <a:r>
              <a:rPr lang="en-US" sz="3000" dirty="0" smtClean="0">
                <a:latin typeface="Myriad Pro"/>
                <a:cs typeface="Myriad Pro"/>
              </a:rPr>
              <a:t>Suppose the tape alphabet has </a:t>
            </a:r>
            <a:r>
              <a:rPr lang="en-US" sz="3000" i="1" dirty="0" smtClean="0">
                <a:latin typeface="Myriad Pro"/>
                <a:cs typeface="Myriad Pro"/>
              </a:rPr>
              <a:t>m</a:t>
            </a:r>
            <a:r>
              <a:rPr lang="en-US" sz="3000" dirty="0" smtClean="0">
                <a:latin typeface="Myriad Pro"/>
                <a:cs typeface="Myriad Pro"/>
              </a:rPr>
              <a:t> symbols and there are </a:t>
            </a:r>
            <a:r>
              <a:rPr lang="en-US" sz="3000" i="1" dirty="0" smtClean="0">
                <a:latin typeface="Myriad Pro"/>
                <a:cs typeface="Myriad Pro"/>
              </a:rPr>
              <a:t>n</a:t>
            </a:r>
            <a:r>
              <a:rPr lang="en-US" sz="3000" dirty="0" smtClean="0">
                <a:latin typeface="Myriad Pro"/>
                <a:cs typeface="Myriad Pro"/>
              </a:rPr>
              <a:t> internal states.</a:t>
            </a:r>
          </a:p>
          <a:p>
            <a:r>
              <a:rPr lang="en-US" sz="3000" dirty="0" smtClean="0">
                <a:latin typeface="Myriad Pro"/>
                <a:cs typeface="Myriad Pro"/>
              </a:rPr>
              <a:t>What is the number of tape symbol/state combinations (entries in the instruction table)? </a:t>
            </a:r>
          </a:p>
          <a:p>
            <a:pPr marL="0" indent="0">
              <a:buNone/>
            </a:pPr>
            <a:r>
              <a:rPr lang="en-US" sz="3000" i="1" dirty="0" smtClean="0">
                <a:solidFill>
                  <a:srgbClr val="FF0000"/>
                </a:solidFill>
                <a:latin typeface="Myriad Pro"/>
                <a:cs typeface="Myriad Pro"/>
              </a:rPr>
              <a:t>	                                               m</a:t>
            </a:r>
            <a:r>
              <a:rPr lang="en-US" sz="3000" dirty="0" smtClean="0">
                <a:solidFill>
                  <a:srgbClr val="FF0000"/>
                </a:solidFill>
                <a:latin typeface="Myriad Pro"/>
                <a:cs typeface="Myriad Pro"/>
              </a:rPr>
              <a:t> x </a:t>
            </a:r>
            <a:r>
              <a:rPr lang="en-US" sz="3000" i="1" dirty="0" smtClean="0">
                <a:solidFill>
                  <a:srgbClr val="FF0000"/>
                </a:solidFill>
                <a:latin typeface="Myriad Pro"/>
                <a:cs typeface="Myriad Pro"/>
              </a:rPr>
              <a:t>n</a:t>
            </a:r>
            <a:endParaRPr lang="en-US" sz="3000" dirty="0" smtClean="0">
              <a:latin typeface="Myriad Pro"/>
              <a:cs typeface="Myriad Pro"/>
            </a:endParaRPr>
          </a:p>
          <a:p>
            <a:r>
              <a:rPr lang="en-US" sz="3000" dirty="0" smtClean="0">
                <a:latin typeface="Myriad Pro"/>
                <a:cs typeface="Myriad Pro"/>
              </a:rPr>
              <a:t>How many distinct action combinations can any given instruction have?</a:t>
            </a:r>
          </a:p>
          <a:p>
            <a:pPr marL="0" indent="0">
              <a:buNone/>
            </a:pPr>
            <a:r>
              <a:rPr lang="en-US" sz="3000" i="1" dirty="0">
                <a:solidFill>
                  <a:srgbClr val="FF0000"/>
                </a:solidFill>
                <a:latin typeface="Myriad Pro"/>
                <a:cs typeface="Myriad Pro"/>
              </a:rPr>
              <a:t>	</a:t>
            </a:r>
            <a:r>
              <a:rPr lang="en-US" sz="3000" i="1" dirty="0" smtClean="0">
                <a:solidFill>
                  <a:srgbClr val="FF0000"/>
                </a:solidFill>
                <a:latin typeface="Myriad Pro"/>
                <a:cs typeface="Myriad Pro"/>
              </a:rPr>
              <a:t>                                               m</a:t>
            </a:r>
            <a:r>
              <a:rPr lang="en-US" sz="3000" dirty="0" smtClean="0">
                <a:solidFill>
                  <a:srgbClr val="FF0000"/>
                </a:solidFill>
                <a:latin typeface="Myriad Pro"/>
                <a:cs typeface="Myriad Pro"/>
              </a:rPr>
              <a:t> x </a:t>
            </a:r>
            <a:r>
              <a:rPr lang="en-US" sz="3000" i="1" dirty="0" smtClean="0">
                <a:solidFill>
                  <a:srgbClr val="FF0000"/>
                </a:solidFill>
                <a:latin typeface="Myriad Pro"/>
                <a:cs typeface="Myriad Pro"/>
              </a:rPr>
              <a:t>n</a:t>
            </a:r>
            <a:r>
              <a:rPr lang="en-US" sz="3000" dirty="0" smtClean="0">
                <a:solidFill>
                  <a:srgbClr val="FF0000"/>
                </a:solidFill>
                <a:latin typeface="Myriad Pro"/>
                <a:cs typeface="Myriad Pro"/>
              </a:rPr>
              <a:t> x 3 x 2</a:t>
            </a:r>
            <a:r>
              <a:rPr lang="en-US" sz="3000" dirty="0" smtClean="0">
                <a:solidFill>
                  <a:srgbClr val="000000"/>
                </a:solidFill>
                <a:latin typeface="Myriad Pro"/>
                <a:cs typeface="Myriad Pro"/>
              </a:rPr>
              <a:t> </a:t>
            </a:r>
          </a:p>
        </p:txBody>
      </p:sp>
      <p:grpSp>
        <p:nvGrpSpPr>
          <p:cNvPr id="16" name="Group 15"/>
          <p:cNvGrpSpPr/>
          <p:nvPr/>
        </p:nvGrpSpPr>
        <p:grpSpPr>
          <a:xfrm>
            <a:off x="701701" y="4386025"/>
            <a:ext cx="8262912" cy="1332732"/>
            <a:chOff x="672617" y="4664816"/>
            <a:chExt cx="8262912" cy="1332732"/>
          </a:xfrm>
        </p:grpSpPr>
        <p:sp>
          <p:nvSpPr>
            <p:cNvPr id="4" name="TextBox 3"/>
            <p:cNvSpPr txBox="1"/>
            <p:nvPr/>
          </p:nvSpPr>
          <p:spPr>
            <a:xfrm>
              <a:off x="3121313" y="5535883"/>
              <a:ext cx="2723501" cy="461665"/>
            </a:xfrm>
            <a:prstGeom prst="rect">
              <a:avLst/>
            </a:prstGeom>
            <a:noFill/>
          </p:spPr>
          <p:txBody>
            <a:bodyPr wrap="square" rtlCol="0">
              <a:spAutoFit/>
            </a:bodyPr>
            <a:lstStyle/>
            <a:p>
              <a:r>
                <a:rPr lang="en-US" sz="2400" dirty="0" smtClean="0">
                  <a:solidFill>
                    <a:srgbClr val="FF0000"/>
                  </a:solidFill>
                  <a:latin typeface="Myriad Pro"/>
                  <a:cs typeface="Myriad Pro"/>
                </a:rPr>
                <a:t>Possible next states</a:t>
              </a:r>
              <a:endParaRPr lang="en-US" sz="2400" dirty="0">
                <a:solidFill>
                  <a:srgbClr val="FF0000"/>
                </a:solidFill>
                <a:latin typeface="Myriad Pro"/>
                <a:cs typeface="Myriad Pro"/>
              </a:endParaRPr>
            </a:p>
          </p:txBody>
        </p:sp>
        <p:sp>
          <p:nvSpPr>
            <p:cNvPr id="5" name="TextBox 4"/>
            <p:cNvSpPr txBox="1"/>
            <p:nvPr/>
          </p:nvSpPr>
          <p:spPr>
            <a:xfrm>
              <a:off x="6977058" y="4796000"/>
              <a:ext cx="1576565" cy="461665"/>
            </a:xfrm>
            <a:prstGeom prst="rect">
              <a:avLst/>
            </a:prstGeom>
            <a:noFill/>
          </p:spPr>
          <p:txBody>
            <a:bodyPr wrap="square" rtlCol="0">
              <a:spAutoFit/>
            </a:bodyPr>
            <a:lstStyle/>
            <a:p>
              <a:r>
                <a:rPr lang="en-US" sz="2400" dirty="0" smtClean="0">
                  <a:solidFill>
                    <a:srgbClr val="FF0000"/>
                  </a:solidFill>
                  <a:latin typeface="Myriad Pro"/>
                  <a:cs typeface="Myriad Pro"/>
                </a:rPr>
                <a:t>Halt or not</a:t>
              </a:r>
              <a:endParaRPr lang="en-US" sz="2400" dirty="0">
                <a:solidFill>
                  <a:srgbClr val="FF0000"/>
                </a:solidFill>
                <a:latin typeface="Myriad Pro"/>
                <a:cs typeface="Myriad Pro"/>
              </a:endParaRPr>
            </a:p>
          </p:txBody>
        </p:sp>
        <p:sp>
          <p:nvSpPr>
            <p:cNvPr id="6" name="TextBox 5"/>
            <p:cNvSpPr txBox="1"/>
            <p:nvPr/>
          </p:nvSpPr>
          <p:spPr>
            <a:xfrm>
              <a:off x="672617" y="5030854"/>
              <a:ext cx="3504438" cy="461665"/>
            </a:xfrm>
            <a:prstGeom prst="rect">
              <a:avLst/>
            </a:prstGeom>
            <a:noFill/>
          </p:spPr>
          <p:txBody>
            <a:bodyPr wrap="square" rtlCol="0">
              <a:spAutoFit/>
            </a:bodyPr>
            <a:lstStyle/>
            <a:p>
              <a:r>
                <a:rPr lang="en-US" sz="2400" dirty="0" smtClean="0">
                  <a:solidFill>
                    <a:srgbClr val="FF0000"/>
                  </a:solidFill>
                  <a:latin typeface="Myriad Pro"/>
                  <a:cs typeface="Myriad Pro"/>
                </a:rPr>
                <a:t>Possible symbols to write</a:t>
              </a:r>
              <a:endParaRPr lang="en-US" sz="2400" dirty="0">
                <a:solidFill>
                  <a:srgbClr val="FF0000"/>
                </a:solidFill>
                <a:latin typeface="Myriad Pro"/>
                <a:cs typeface="Myriad Pro"/>
              </a:endParaRPr>
            </a:p>
          </p:txBody>
        </p:sp>
        <p:sp>
          <p:nvSpPr>
            <p:cNvPr id="7" name="TextBox 6"/>
            <p:cNvSpPr txBox="1"/>
            <p:nvPr/>
          </p:nvSpPr>
          <p:spPr>
            <a:xfrm>
              <a:off x="6073718" y="5257813"/>
              <a:ext cx="2861811" cy="461665"/>
            </a:xfrm>
            <a:prstGeom prst="rect">
              <a:avLst/>
            </a:prstGeom>
            <a:noFill/>
          </p:spPr>
          <p:txBody>
            <a:bodyPr wrap="square" rtlCol="0">
              <a:spAutoFit/>
            </a:bodyPr>
            <a:lstStyle/>
            <a:p>
              <a:r>
                <a:rPr lang="en-US" sz="2400" dirty="0" smtClean="0">
                  <a:solidFill>
                    <a:srgbClr val="FF0000"/>
                  </a:solidFill>
                  <a:latin typeface="Myriad Pro"/>
                  <a:cs typeface="Myriad Pro"/>
                </a:rPr>
                <a:t>Possible movements</a:t>
              </a:r>
              <a:endParaRPr lang="en-US" sz="2400" dirty="0">
                <a:solidFill>
                  <a:srgbClr val="FF0000"/>
                </a:solidFill>
                <a:latin typeface="Myriad Pro"/>
                <a:cs typeface="Myriad Pro"/>
              </a:endParaRPr>
            </a:p>
          </p:txBody>
        </p:sp>
        <p:cxnSp>
          <p:nvCxnSpPr>
            <p:cNvPr id="9" name="Straight Arrow Connector 8"/>
            <p:cNvCxnSpPr/>
            <p:nvPr/>
          </p:nvCxnSpPr>
          <p:spPr>
            <a:xfrm flipV="1">
              <a:off x="3825141" y="4796000"/>
              <a:ext cx="229509" cy="23485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635463" y="4857196"/>
              <a:ext cx="229509" cy="64808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5538804" y="4767710"/>
              <a:ext cx="521432" cy="5262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flipV="1">
              <a:off x="6335044" y="4664816"/>
              <a:ext cx="521432" cy="26314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931401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033" y="351993"/>
            <a:ext cx="8229600" cy="6226791"/>
          </a:xfrm>
        </p:spPr>
        <p:txBody>
          <a:bodyPr>
            <a:noAutofit/>
          </a:bodyPr>
          <a:lstStyle/>
          <a:p>
            <a:pPr marL="0" indent="0">
              <a:buNone/>
            </a:pPr>
            <a:r>
              <a:rPr lang="en-US" sz="3000" dirty="0" smtClean="0">
                <a:latin typeface="Myriad Pro"/>
                <a:cs typeface="Myriad Pro"/>
              </a:rPr>
              <a:t>Suppose the tape alphabet has </a:t>
            </a:r>
            <a:r>
              <a:rPr lang="en-US" sz="3000" i="1" dirty="0" smtClean="0">
                <a:latin typeface="Myriad Pro"/>
                <a:cs typeface="Myriad Pro"/>
              </a:rPr>
              <a:t>m</a:t>
            </a:r>
            <a:r>
              <a:rPr lang="en-US" sz="3000" dirty="0" smtClean="0">
                <a:latin typeface="Myriad Pro"/>
                <a:cs typeface="Myriad Pro"/>
              </a:rPr>
              <a:t> symbols and there are </a:t>
            </a:r>
            <a:r>
              <a:rPr lang="en-US" sz="3000" i="1" dirty="0" smtClean="0">
                <a:latin typeface="Myriad Pro"/>
                <a:cs typeface="Myriad Pro"/>
              </a:rPr>
              <a:t>n</a:t>
            </a:r>
            <a:r>
              <a:rPr lang="en-US" sz="3000" dirty="0" smtClean="0">
                <a:latin typeface="Myriad Pro"/>
                <a:cs typeface="Myriad Pro"/>
              </a:rPr>
              <a:t> internal states.</a:t>
            </a:r>
          </a:p>
          <a:p>
            <a:r>
              <a:rPr lang="en-US" sz="3000" dirty="0" smtClean="0">
                <a:latin typeface="Myriad Pro"/>
                <a:cs typeface="Myriad Pro"/>
              </a:rPr>
              <a:t>What is the number of tape symbol/state combinations (entries in the instruction table)? </a:t>
            </a:r>
          </a:p>
          <a:p>
            <a:pPr marL="0" indent="0">
              <a:buNone/>
            </a:pPr>
            <a:r>
              <a:rPr lang="en-US" sz="3000" i="1" dirty="0">
                <a:solidFill>
                  <a:srgbClr val="FF0000"/>
                </a:solidFill>
                <a:latin typeface="Myriad Pro"/>
                <a:cs typeface="Myriad Pro"/>
              </a:rPr>
              <a:t>	</a:t>
            </a:r>
            <a:r>
              <a:rPr lang="en-US" sz="3000" i="1" dirty="0" smtClean="0">
                <a:solidFill>
                  <a:srgbClr val="FF0000"/>
                </a:solidFill>
                <a:latin typeface="Myriad Pro"/>
                <a:cs typeface="Myriad Pro"/>
              </a:rPr>
              <a:t>                                               m</a:t>
            </a:r>
            <a:r>
              <a:rPr lang="en-US" sz="3000" dirty="0" smtClean="0">
                <a:solidFill>
                  <a:srgbClr val="FF0000"/>
                </a:solidFill>
                <a:latin typeface="Myriad Pro"/>
                <a:cs typeface="Myriad Pro"/>
              </a:rPr>
              <a:t> x </a:t>
            </a:r>
            <a:r>
              <a:rPr lang="en-US" sz="3000" i="1" dirty="0" smtClean="0">
                <a:solidFill>
                  <a:srgbClr val="FF0000"/>
                </a:solidFill>
                <a:latin typeface="Myriad Pro"/>
                <a:cs typeface="Myriad Pro"/>
              </a:rPr>
              <a:t>n</a:t>
            </a:r>
          </a:p>
          <a:p>
            <a:r>
              <a:rPr lang="en-US" sz="3000" dirty="0" smtClean="0">
                <a:latin typeface="Myriad Pro"/>
                <a:cs typeface="Myriad Pro"/>
              </a:rPr>
              <a:t>How many distinct action combinations can any given instruction have?</a:t>
            </a:r>
          </a:p>
          <a:p>
            <a:pPr marL="0" indent="0">
              <a:buNone/>
            </a:pPr>
            <a:r>
              <a:rPr lang="en-US" sz="3000" i="1" dirty="0" smtClean="0">
                <a:solidFill>
                  <a:srgbClr val="FF0000"/>
                </a:solidFill>
                <a:latin typeface="Myriad Pro"/>
                <a:cs typeface="Myriad Pro"/>
              </a:rPr>
              <a:t>	                                               m</a:t>
            </a:r>
            <a:r>
              <a:rPr lang="en-US" sz="3000" dirty="0" smtClean="0">
                <a:solidFill>
                  <a:srgbClr val="FF0000"/>
                </a:solidFill>
                <a:latin typeface="Myriad Pro"/>
                <a:cs typeface="Myriad Pro"/>
              </a:rPr>
              <a:t> x </a:t>
            </a:r>
            <a:r>
              <a:rPr lang="en-US" sz="3000" i="1" dirty="0" smtClean="0">
                <a:solidFill>
                  <a:srgbClr val="FF0000"/>
                </a:solidFill>
                <a:latin typeface="Myriad Pro"/>
                <a:cs typeface="Myriad Pro"/>
              </a:rPr>
              <a:t>n</a:t>
            </a:r>
            <a:r>
              <a:rPr lang="en-US" sz="3000" dirty="0" smtClean="0">
                <a:solidFill>
                  <a:srgbClr val="FF0000"/>
                </a:solidFill>
                <a:latin typeface="Myriad Pro"/>
                <a:cs typeface="Myriad Pro"/>
              </a:rPr>
              <a:t> x 3 x 2</a:t>
            </a:r>
            <a:r>
              <a:rPr lang="en-US" sz="3000" dirty="0" smtClean="0">
                <a:solidFill>
                  <a:srgbClr val="000000"/>
                </a:solidFill>
                <a:latin typeface="Myriad Pro"/>
                <a:cs typeface="Myriad Pro"/>
              </a:rPr>
              <a:t> </a:t>
            </a:r>
          </a:p>
          <a:p>
            <a:r>
              <a:rPr lang="en-US" sz="3000" dirty="0" smtClean="0">
                <a:solidFill>
                  <a:srgbClr val="000000"/>
                </a:solidFill>
                <a:latin typeface="Myriad Pro"/>
                <a:cs typeface="Myriad Pro"/>
              </a:rPr>
              <a:t>How many Turing machines of this type are there?	</a:t>
            </a:r>
          </a:p>
          <a:p>
            <a:pPr marL="0" indent="0">
              <a:buNone/>
            </a:pPr>
            <a:r>
              <a:rPr lang="en-US" sz="3000" dirty="0" smtClean="0">
                <a:solidFill>
                  <a:srgbClr val="000000"/>
                </a:solidFill>
                <a:latin typeface="Myriad Pro"/>
                <a:cs typeface="Myriad Pro"/>
              </a:rPr>
              <a:t>															</a:t>
            </a:r>
            <a:r>
              <a:rPr lang="en-US" sz="3000" dirty="0" smtClean="0">
                <a:solidFill>
                  <a:srgbClr val="FF0000"/>
                </a:solidFill>
                <a:latin typeface="Myriad Pro"/>
                <a:cs typeface="Myriad Pro"/>
              </a:rPr>
              <a:t>6m</a:t>
            </a:r>
            <a:r>
              <a:rPr lang="en-US" sz="3000" baseline="30000" dirty="0" smtClean="0">
                <a:solidFill>
                  <a:srgbClr val="FF0000"/>
                </a:solidFill>
                <a:latin typeface="Myriad Pro"/>
                <a:cs typeface="Myriad Pro"/>
              </a:rPr>
              <a:t>2</a:t>
            </a:r>
            <a:r>
              <a:rPr lang="en-US" sz="3000" dirty="0" smtClean="0">
                <a:solidFill>
                  <a:srgbClr val="FF0000"/>
                </a:solidFill>
                <a:latin typeface="Myriad Pro"/>
                <a:cs typeface="Myriad Pro"/>
              </a:rPr>
              <a:t>n</a:t>
            </a:r>
            <a:r>
              <a:rPr lang="en-US" sz="3000" baseline="30000" dirty="0" smtClean="0">
                <a:solidFill>
                  <a:srgbClr val="FF0000"/>
                </a:solidFill>
                <a:latin typeface="Myriad Pro"/>
                <a:cs typeface="Myriad Pro"/>
              </a:rPr>
              <a:t>2</a:t>
            </a:r>
            <a:endParaRPr lang="en-US" sz="3000" baseline="30000" dirty="0">
              <a:solidFill>
                <a:srgbClr val="FF0000"/>
              </a:solidFill>
              <a:latin typeface="Myriad Pro"/>
              <a:cs typeface="Myriad Pro"/>
            </a:endParaRPr>
          </a:p>
          <a:p>
            <a:pPr marL="0" indent="0">
              <a:buNone/>
            </a:pPr>
            <a:r>
              <a:rPr lang="en-US" sz="3000" dirty="0">
                <a:latin typeface="Myriad Pro"/>
                <a:cs typeface="Myriad Pro"/>
              </a:rPr>
              <a:t>	</a:t>
            </a:r>
            <a:r>
              <a:rPr lang="en-US" sz="3000" dirty="0" smtClean="0">
                <a:latin typeface="Myriad Pro"/>
                <a:cs typeface="Myriad Pro"/>
              </a:rPr>
              <a:t>…the total number is (</a:t>
            </a:r>
            <a:r>
              <a:rPr lang="en-US" sz="3000" dirty="0" err="1" smtClean="0">
                <a:latin typeface="Myriad Pro"/>
                <a:cs typeface="Myriad Pro"/>
              </a:rPr>
              <a:t>countably</a:t>
            </a:r>
            <a:r>
              <a:rPr lang="en-US" sz="3000" dirty="0" smtClean="0">
                <a:latin typeface="Myriad Pro"/>
                <a:cs typeface="Myriad Pro"/>
              </a:rPr>
              <a:t>) infinite.</a:t>
            </a:r>
          </a:p>
        </p:txBody>
      </p:sp>
    </p:spTree>
    <p:extLst>
      <p:ext uri="{BB962C8B-B14F-4D97-AF65-F5344CB8AC3E}">
        <p14:creationId xmlns:p14="http://schemas.microsoft.com/office/powerpoint/2010/main" val="38798081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How many problems are there?</a:t>
            </a:r>
            <a:endParaRPr lang="en-US" dirty="0">
              <a:latin typeface="Myriad Pro"/>
              <a:cs typeface="Myriad Pro"/>
            </a:endParaRPr>
          </a:p>
        </p:txBody>
      </p:sp>
      <p:sp>
        <p:nvSpPr>
          <p:cNvPr id="3" name="Content Placeholder 2"/>
          <p:cNvSpPr>
            <a:spLocks noGrp="1"/>
          </p:cNvSpPr>
          <p:nvPr>
            <p:ph idx="1"/>
          </p:nvPr>
        </p:nvSpPr>
        <p:spPr>
          <a:xfrm>
            <a:off x="457200" y="1600200"/>
            <a:ext cx="8386526" cy="4525963"/>
          </a:xfrm>
        </p:spPr>
        <p:txBody>
          <a:bodyPr/>
          <a:lstStyle/>
          <a:p>
            <a:r>
              <a:rPr lang="en-US" dirty="0" smtClean="0">
                <a:latin typeface="Myriad Pro"/>
                <a:cs typeface="Myriad Pro"/>
              </a:rPr>
              <a:t>A “problem” has a defined output for all possible inputs</a:t>
            </a:r>
          </a:p>
          <a:p>
            <a:r>
              <a:rPr lang="en-US" dirty="0" smtClean="0">
                <a:latin typeface="Myriad Pro"/>
                <a:cs typeface="Myriad Pro"/>
              </a:rPr>
              <a:t>The number of squares on one tape is </a:t>
            </a:r>
            <a:r>
              <a:rPr lang="en-US" dirty="0" err="1" smtClean="0">
                <a:latin typeface="Myriad Pro"/>
                <a:cs typeface="Myriad Pro"/>
              </a:rPr>
              <a:t>countably</a:t>
            </a:r>
            <a:r>
              <a:rPr lang="en-US" dirty="0" smtClean="0">
                <a:latin typeface="Myriad Pro"/>
                <a:cs typeface="Myriad Pro"/>
              </a:rPr>
              <a:t> infinite</a:t>
            </a:r>
          </a:p>
          <a:p>
            <a:r>
              <a:rPr lang="en-US" dirty="0" smtClean="0">
                <a:latin typeface="Myriad Pro"/>
                <a:cs typeface="Myriad Pro"/>
              </a:rPr>
              <a:t>The number of possible inputs is </a:t>
            </a:r>
            <a:r>
              <a:rPr lang="en-US" dirty="0" err="1" smtClean="0">
                <a:latin typeface="Myriad Pro"/>
                <a:cs typeface="Myriad Pro"/>
              </a:rPr>
              <a:t>uncountably</a:t>
            </a:r>
            <a:r>
              <a:rPr lang="en-US" dirty="0" smtClean="0">
                <a:latin typeface="Myriad Pro"/>
                <a:cs typeface="Myriad Pro"/>
              </a:rPr>
              <a:t> infinite, like the real numbers.</a:t>
            </a:r>
          </a:p>
          <a:p>
            <a:pPr marL="0" indent="0">
              <a:spcBef>
                <a:spcPts val="0"/>
              </a:spcBef>
              <a:buNone/>
            </a:pPr>
            <a:r>
              <a:rPr lang="en-US" dirty="0" smtClean="0">
                <a:latin typeface="Myriad Pro"/>
                <a:cs typeface="Myriad Pro"/>
              </a:rPr>
              <a:t>=&gt;	There are more problems than there are</a:t>
            </a:r>
          </a:p>
          <a:p>
            <a:pPr marL="0" indent="0">
              <a:spcBef>
                <a:spcPts val="0"/>
              </a:spcBef>
              <a:buNone/>
            </a:pPr>
            <a:r>
              <a:rPr lang="en-US" dirty="0">
                <a:latin typeface="Myriad Pro"/>
                <a:cs typeface="Myriad Pro"/>
              </a:rPr>
              <a:t>	</a:t>
            </a:r>
            <a:r>
              <a:rPr lang="en-US" dirty="0" smtClean="0">
                <a:latin typeface="Myriad Pro"/>
                <a:cs typeface="Myriad Pro"/>
              </a:rPr>
              <a:t>		Turing machines to solve them.</a:t>
            </a:r>
          </a:p>
        </p:txBody>
      </p:sp>
    </p:spTree>
    <p:extLst>
      <p:ext uri="{BB962C8B-B14F-4D97-AF65-F5344CB8AC3E}">
        <p14:creationId xmlns:p14="http://schemas.microsoft.com/office/powerpoint/2010/main" val="31930720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Some problems that can’t be solved with a Turing machine</a:t>
            </a:r>
            <a:endParaRPr lang="en-US" dirty="0">
              <a:latin typeface="Myriad Pro"/>
              <a:cs typeface="Myriad Pro"/>
            </a:endParaRPr>
          </a:p>
        </p:txBody>
      </p:sp>
      <p:sp>
        <p:nvSpPr>
          <p:cNvPr id="3" name="Content Placeholder 2"/>
          <p:cNvSpPr>
            <a:spLocks noGrp="1"/>
          </p:cNvSpPr>
          <p:nvPr>
            <p:ph idx="1"/>
          </p:nvPr>
        </p:nvSpPr>
        <p:spPr/>
        <p:txBody>
          <a:bodyPr/>
          <a:lstStyle/>
          <a:p>
            <a:r>
              <a:rPr lang="en-US" dirty="0" smtClean="0">
                <a:latin typeface="Myriad Pro"/>
                <a:cs typeface="Myriad Pro"/>
              </a:rPr>
              <a:t>Determining whether two arbitrary functions are equivalent</a:t>
            </a:r>
          </a:p>
          <a:p>
            <a:r>
              <a:rPr lang="en-US" dirty="0" smtClean="0">
                <a:latin typeface="Myriad Pro"/>
                <a:cs typeface="Myriad Pro"/>
              </a:rPr>
              <a:t>Determining whether a statement is valid given a set of axioms (Hilbert’s </a:t>
            </a:r>
            <a:r>
              <a:rPr lang="en-US" i="1" dirty="0" err="1" smtClean="0">
                <a:latin typeface="Myriad Pro"/>
                <a:cs typeface="Myriad Pro"/>
              </a:rPr>
              <a:t>Entscheidungsproblem</a:t>
            </a:r>
            <a:r>
              <a:rPr lang="en-US" dirty="0" smtClean="0">
                <a:latin typeface="Myriad Pro"/>
                <a:cs typeface="Myriad Pro"/>
              </a:rPr>
              <a:t>)</a:t>
            </a:r>
          </a:p>
          <a:p>
            <a:r>
              <a:rPr lang="en-US" dirty="0" smtClean="0">
                <a:latin typeface="Myriad Pro"/>
                <a:cs typeface="Myriad Pro"/>
              </a:rPr>
              <a:t>Determining whether an arbitrary Turing machine will halt or continue indefinitely given an arbitrary input</a:t>
            </a:r>
          </a:p>
          <a:p>
            <a:endParaRPr lang="en-US" dirty="0" smtClean="0">
              <a:latin typeface="Myriad Pro"/>
              <a:cs typeface="Myriad Pro"/>
            </a:endParaRPr>
          </a:p>
          <a:p>
            <a:endParaRPr lang="en-US" dirty="0">
              <a:latin typeface="Myriad Pro"/>
              <a:cs typeface="Myriad Pro"/>
            </a:endParaRPr>
          </a:p>
        </p:txBody>
      </p:sp>
    </p:spTree>
    <p:extLst>
      <p:ext uri="{BB962C8B-B14F-4D97-AF65-F5344CB8AC3E}">
        <p14:creationId xmlns:p14="http://schemas.microsoft.com/office/powerpoint/2010/main" val="27986420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The tables are turning</a:t>
            </a:r>
            <a:endParaRPr lang="en-US" dirty="0">
              <a:latin typeface="Myriad Pro"/>
              <a:cs typeface="Myriad Pro"/>
            </a:endParaRPr>
          </a:p>
        </p:txBody>
      </p:sp>
      <p:sp>
        <p:nvSpPr>
          <p:cNvPr id="5" name="TextBox 4"/>
          <p:cNvSpPr txBox="1"/>
          <p:nvPr/>
        </p:nvSpPr>
        <p:spPr>
          <a:xfrm>
            <a:off x="1363695" y="5905456"/>
            <a:ext cx="6659717" cy="646331"/>
          </a:xfrm>
          <a:prstGeom prst="rect">
            <a:avLst/>
          </a:prstGeom>
          <a:noFill/>
        </p:spPr>
        <p:txBody>
          <a:bodyPr wrap="square" rtlCol="0">
            <a:spAutoFit/>
          </a:bodyPr>
          <a:lstStyle/>
          <a:p>
            <a:pPr algn="ctr"/>
            <a:r>
              <a:rPr lang="en-US" dirty="0" smtClean="0">
                <a:latin typeface="Myriad Pro"/>
                <a:cs typeface="Myriad Pro"/>
              </a:rPr>
              <a:t>IBM’s Deep Blue vs. (former) World Chess Champion Garry Kasparov</a:t>
            </a:r>
          </a:p>
          <a:p>
            <a:pPr algn="ctr"/>
            <a:r>
              <a:rPr lang="en-US" dirty="0" smtClean="0">
                <a:latin typeface="Myriad Pro"/>
                <a:cs typeface="Myriad Pro"/>
              </a:rPr>
              <a:t>Rematch of 1997</a:t>
            </a:r>
            <a:endParaRPr lang="en-US" dirty="0">
              <a:latin typeface="Myriad Pro"/>
              <a:cs typeface="Myriad Pro"/>
            </a:endParaRPr>
          </a:p>
        </p:txBody>
      </p:sp>
      <p:pic>
        <p:nvPicPr>
          <p:cNvPr id="6" name="Picture 5"/>
          <p:cNvPicPr>
            <a:picLocks noChangeAspect="1"/>
          </p:cNvPicPr>
          <p:nvPr/>
        </p:nvPicPr>
        <p:blipFill rotWithShape="1">
          <a:blip r:embed="rId3"/>
          <a:srcRect l="1874"/>
          <a:stretch/>
        </p:blipFill>
        <p:spPr>
          <a:xfrm>
            <a:off x="1807882" y="1477402"/>
            <a:ext cx="5495701" cy="4077044"/>
          </a:xfrm>
          <a:prstGeom prst="rect">
            <a:avLst/>
          </a:prstGeom>
        </p:spPr>
      </p:pic>
    </p:spTree>
    <p:extLst>
      <p:ext uri="{BB962C8B-B14F-4D97-AF65-F5344CB8AC3E}">
        <p14:creationId xmlns:p14="http://schemas.microsoft.com/office/powerpoint/2010/main" val="374784108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12453"/>
            <a:ext cx="7772400" cy="4341265"/>
          </a:xfrm>
        </p:spPr>
        <p:txBody>
          <a:bodyPr>
            <a:normAutofit fontScale="90000"/>
          </a:bodyPr>
          <a:lstStyle/>
          <a:p>
            <a:r>
              <a:rPr lang="en-US" dirty="0" smtClean="0">
                <a:latin typeface="Myriad Pro"/>
                <a:cs typeface="Myriad Pro"/>
              </a:rPr>
              <a:t>Still, Turing machines can compute quite a bit.</a:t>
            </a:r>
            <a:br>
              <a:rPr lang="en-US" dirty="0" smtClean="0">
                <a:latin typeface="Myriad Pro"/>
                <a:cs typeface="Myriad Pro"/>
              </a:rPr>
            </a:br>
            <a:r>
              <a:rPr lang="en-US" dirty="0">
                <a:latin typeface="Myriad Pro"/>
                <a:cs typeface="Myriad Pro"/>
              </a:rPr>
              <a:t/>
            </a:r>
            <a:br>
              <a:rPr lang="en-US" dirty="0">
                <a:latin typeface="Myriad Pro"/>
                <a:cs typeface="Myriad Pro"/>
              </a:rPr>
            </a:br>
            <a:r>
              <a:rPr lang="en-US" dirty="0" smtClean="0">
                <a:latin typeface="Myriad Pro"/>
                <a:cs typeface="Myriad Pro"/>
              </a:rPr>
              <a:t>The Church-Turing conjecture states that Turing machines can compute any function that can be calculated by “mechanical” means</a:t>
            </a:r>
            <a:br>
              <a:rPr lang="en-US" dirty="0" smtClean="0">
                <a:latin typeface="Myriad Pro"/>
                <a:cs typeface="Myriad Pro"/>
              </a:rPr>
            </a:br>
            <a:r>
              <a:rPr lang="en-US" dirty="0" smtClean="0">
                <a:latin typeface="Myriad Pro"/>
                <a:cs typeface="Myriad Pro"/>
              </a:rPr>
              <a:t>(no counterexamples in 75+ years)</a:t>
            </a:r>
            <a:endParaRPr lang="en-US" dirty="0">
              <a:latin typeface="Myriad Pro"/>
              <a:cs typeface="Myriad Pro"/>
            </a:endParaRPr>
          </a:p>
        </p:txBody>
      </p:sp>
    </p:spTree>
    <p:extLst>
      <p:ext uri="{BB962C8B-B14F-4D97-AF65-F5344CB8AC3E}">
        <p14:creationId xmlns:p14="http://schemas.microsoft.com/office/powerpoint/2010/main" val="3394596435"/>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latin typeface="Myriad Pro"/>
                <a:cs typeface="Myriad Pro"/>
              </a:rPr>
              <a:t>A system is Turing complete if it can:</a:t>
            </a:r>
            <a:endParaRPr lang="en-US" dirty="0">
              <a:latin typeface="Myriad Pro"/>
              <a:cs typeface="Myriad Pro"/>
            </a:endParaRPr>
          </a:p>
        </p:txBody>
      </p:sp>
      <p:sp>
        <p:nvSpPr>
          <p:cNvPr id="8" name="Content Placeholder 7"/>
          <p:cNvSpPr>
            <a:spLocks noGrp="1"/>
          </p:cNvSpPr>
          <p:nvPr>
            <p:ph idx="1"/>
          </p:nvPr>
        </p:nvSpPr>
        <p:spPr>
          <a:xfrm>
            <a:off x="457200" y="1600201"/>
            <a:ext cx="8229600" cy="1995182"/>
          </a:xfrm>
        </p:spPr>
        <p:txBody>
          <a:bodyPr/>
          <a:lstStyle/>
          <a:p>
            <a:r>
              <a:rPr lang="en-US" dirty="0" smtClean="0"/>
              <a:t>Implement instruction tables in the form of Boolean functions (to be described shortly)</a:t>
            </a:r>
          </a:p>
          <a:p>
            <a:r>
              <a:rPr lang="en-US" dirty="0" smtClean="0"/>
              <a:t>Implement arbitrarily-large memory</a:t>
            </a:r>
            <a:endParaRPr lang="en-US" dirty="0"/>
          </a:p>
        </p:txBody>
      </p:sp>
      <p:pic>
        <p:nvPicPr>
          <p:cNvPr id="9" name="Picture 8"/>
          <p:cNvPicPr>
            <a:picLocks noChangeAspect="1"/>
          </p:cNvPicPr>
          <p:nvPr/>
        </p:nvPicPr>
        <p:blipFill>
          <a:blip r:embed="rId5"/>
          <a:stretch>
            <a:fillRect/>
          </a:stretch>
        </p:blipFill>
        <p:spPr>
          <a:xfrm>
            <a:off x="3299554" y="3824874"/>
            <a:ext cx="2186310" cy="2186310"/>
          </a:xfrm>
          <a:prstGeom prst="rect">
            <a:avLst/>
          </a:prstGeom>
        </p:spPr>
      </p:pic>
      <p:pic>
        <p:nvPicPr>
          <p:cNvPr id="10" name="Picture 9"/>
          <p:cNvPicPr>
            <a:picLocks noChangeAspect="1"/>
          </p:cNvPicPr>
          <p:nvPr/>
        </p:nvPicPr>
        <p:blipFill>
          <a:blip r:embed="rId6"/>
          <a:stretch>
            <a:fillRect/>
          </a:stretch>
        </p:blipFill>
        <p:spPr>
          <a:xfrm>
            <a:off x="241779" y="3824874"/>
            <a:ext cx="3057775" cy="2293331"/>
          </a:xfrm>
          <a:prstGeom prst="rect">
            <a:avLst/>
          </a:prstGeom>
        </p:spPr>
      </p:pic>
      <p:pic>
        <p:nvPicPr>
          <p:cNvPr id="11" name="minecraft turing machine.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602894" y="4100265"/>
            <a:ext cx="3296295" cy="1788526"/>
          </a:xfrm>
          <a:prstGeom prst="rect">
            <a:avLst/>
          </a:prstGeom>
        </p:spPr>
      </p:pic>
    </p:spTree>
    <p:extLst>
      <p:ext uri="{BB962C8B-B14F-4D97-AF65-F5344CB8AC3E}">
        <p14:creationId xmlns:p14="http://schemas.microsoft.com/office/powerpoint/2010/main" val="35841134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mediacall" presetSubtype="0" fill="hold" nodeType="withEffect">
                                  <p:stCondLst>
                                    <p:cond delay="0"/>
                                  </p:stCondLst>
                                  <p:childTnLst>
                                    <p:cmd type="call" cmd="playFrom(0.0)">
                                      <p:cBhvr>
                                        <p:cTn id="12" dur="1559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1"/>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1"/>
                                        </p:tgtEl>
                                      </p:cBhvr>
                                    </p:cmd>
                                  </p:childTnLst>
                                </p:cTn>
                              </p:par>
                            </p:childTnLst>
                          </p:cTn>
                        </p:par>
                      </p:childTnLst>
                    </p:cTn>
                  </p:par>
                </p:childTnLst>
              </p:cTn>
              <p:nextCondLst>
                <p:cond evt="onClick" delay="0">
                  <p:tgtEl>
                    <p:spTgt spid="11"/>
                  </p:tgtEl>
                </p:cond>
              </p:nextCondLst>
            </p:seq>
            <p:video>
              <p:cMediaNode vol="80000">
                <p:cTn id="18" fill="hold" display="0">
                  <p:stCondLst>
                    <p:cond delay="indefinite"/>
                  </p:stCondLst>
                </p:cTn>
                <p:tgtEl>
                  <p:spTgt spid="11"/>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We can describe all instruction tables using Boolean functions</a:t>
            </a:r>
            <a:endParaRPr lang="en-US" dirty="0">
              <a:latin typeface="Myriad Pro"/>
              <a:cs typeface="Myriad Pro"/>
            </a:endParaRPr>
          </a:p>
        </p:txBody>
      </p:sp>
      <p:sp>
        <p:nvSpPr>
          <p:cNvPr id="3" name="Content Placeholder 2"/>
          <p:cNvSpPr>
            <a:spLocks noGrp="1"/>
          </p:cNvSpPr>
          <p:nvPr>
            <p:ph idx="1"/>
          </p:nvPr>
        </p:nvSpPr>
        <p:spPr/>
        <p:txBody>
          <a:bodyPr>
            <a:normAutofit/>
          </a:bodyPr>
          <a:lstStyle/>
          <a:p>
            <a:r>
              <a:rPr lang="en-US" sz="2400" dirty="0" smtClean="0">
                <a:latin typeface="Myriad Pro"/>
                <a:cs typeface="Myriad Pro"/>
              </a:rPr>
              <a:t>The instruction table is a function that maps tape symbol/current state combinations (inputs) to combinations of actions (outputs).</a:t>
            </a:r>
          </a:p>
          <a:p>
            <a:r>
              <a:rPr lang="en-US" sz="2400" dirty="0" smtClean="0">
                <a:latin typeface="Myriad Pro"/>
                <a:cs typeface="Myriad Pro"/>
              </a:rPr>
              <a:t>We can enumerate all possible inputs as binary numbers, e.g., the inputs for the “counter”:</a:t>
            </a:r>
          </a:p>
          <a:p>
            <a:pPr marL="0" indent="0">
              <a:buNone/>
            </a:pPr>
            <a:endParaRPr lang="en-US" sz="2400" dirty="0" smtClean="0">
              <a:latin typeface="Myriad Pro"/>
              <a:cs typeface="Myriad Pro"/>
            </a:endParaRPr>
          </a:p>
          <a:p>
            <a:pPr marL="0" indent="0">
              <a:buNone/>
            </a:pPr>
            <a:r>
              <a:rPr lang="en-US" sz="2400" dirty="0" smtClean="0">
                <a:solidFill>
                  <a:srgbClr val="000000"/>
                </a:solidFill>
                <a:latin typeface="Myriad Pro"/>
                <a:cs typeface="Myriad Pro"/>
              </a:rPr>
              <a:t>					000:	(S, “ “)					011: (C, “ “)</a:t>
            </a:r>
          </a:p>
          <a:p>
            <a:pPr marL="0" indent="0">
              <a:buNone/>
            </a:pPr>
            <a:r>
              <a:rPr lang="en-US" sz="2400" dirty="0" smtClean="0">
                <a:solidFill>
                  <a:srgbClr val="000000"/>
                </a:solidFill>
                <a:latin typeface="Myriad Pro"/>
                <a:cs typeface="Myriad Pro"/>
              </a:rPr>
              <a:t>					001:	(S, “0”)					100: (C, “0”)</a:t>
            </a:r>
          </a:p>
          <a:p>
            <a:pPr marL="0" indent="0">
              <a:buNone/>
            </a:pPr>
            <a:r>
              <a:rPr lang="en-US" sz="2400" dirty="0" smtClean="0">
                <a:solidFill>
                  <a:srgbClr val="000000"/>
                </a:solidFill>
                <a:latin typeface="Myriad Pro"/>
                <a:cs typeface="Myriad Pro"/>
              </a:rPr>
              <a:t>						010:	(S, “1”)					101: (C, “1”)</a:t>
            </a:r>
          </a:p>
          <a:p>
            <a:pPr marL="0" indent="0">
              <a:buNone/>
            </a:pPr>
            <a:endParaRPr lang="en-US" sz="2400" dirty="0">
              <a:latin typeface="Myriad Pro"/>
              <a:cs typeface="Myriad Pro"/>
            </a:endParaRPr>
          </a:p>
        </p:txBody>
      </p:sp>
    </p:spTree>
    <p:extLst>
      <p:ext uri="{BB962C8B-B14F-4D97-AF65-F5344CB8AC3E}">
        <p14:creationId xmlns:p14="http://schemas.microsoft.com/office/powerpoint/2010/main" val="21125067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134192" y="1934231"/>
            <a:ext cx="9057928" cy="4185761"/>
            <a:chOff x="644577" y="1964829"/>
            <a:chExt cx="9057928" cy="4185761"/>
          </a:xfrm>
        </p:grpSpPr>
        <p:sp>
          <p:nvSpPr>
            <p:cNvPr id="6" name="TextBox 5"/>
            <p:cNvSpPr txBox="1"/>
            <p:nvPr/>
          </p:nvSpPr>
          <p:spPr>
            <a:xfrm>
              <a:off x="5663156" y="1964829"/>
              <a:ext cx="4039349" cy="4031873"/>
            </a:xfrm>
            <a:prstGeom prst="rect">
              <a:avLst/>
            </a:prstGeom>
            <a:noFill/>
          </p:spPr>
          <p:txBody>
            <a:bodyPr wrap="square" rtlCol="0">
              <a:spAutoFit/>
            </a:bodyPr>
            <a:lstStyle/>
            <a:p>
              <a:r>
                <a:rPr lang="en-US" sz="1400" dirty="0" smtClean="0">
                  <a:latin typeface="Myriad Pro"/>
                  <a:cs typeface="Myriad Pro"/>
                </a:rPr>
                <a:t>(“  “, S, left, halt)</a:t>
              </a:r>
            </a:p>
            <a:p>
              <a:r>
                <a:rPr lang="en-US" sz="1400" dirty="0" smtClean="0">
                  <a:latin typeface="Myriad Pro"/>
                  <a:cs typeface="Myriad Pro"/>
                </a:rPr>
                <a:t>(“0”, S, left, halt)</a:t>
              </a:r>
            </a:p>
            <a:p>
              <a:r>
                <a:rPr lang="en-US" sz="1400" dirty="0" smtClean="0">
                  <a:latin typeface="Myriad Pro"/>
                  <a:cs typeface="Myriad Pro"/>
                </a:rPr>
                <a:t>(“1”, S, left, halt)</a:t>
              </a:r>
            </a:p>
            <a:p>
              <a:r>
                <a:rPr lang="en-US" sz="1400" dirty="0" smtClean="0">
                  <a:latin typeface="Myriad Pro"/>
                  <a:cs typeface="Myriad Pro"/>
                </a:rPr>
                <a:t>(“  “, S, stay, halt)</a:t>
              </a:r>
            </a:p>
            <a:p>
              <a:r>
                <a:rPr lang="en-US" sz="1400" dirty="0" smtClean="0">
                  <a:latin typeface="Myriad Pro"/>
                  <a:cs typeface="Myriad Pro"/>
                </a:rPr>
                <a:t>(“0”, S, stay, halt)</a:t>
              </a:r>
            </a:p>
            <a:p>
              <a:r>
                <a:rPr lang="en-US" sz="1400" dirty="0" smtClean="0">
                  <a:latin typeface="Myriad Pro"/>
                  <a:cs typeface="Myriad Pro"/>
                </a:rPr>
                <a:t>(“1”, S, stay, halt)</a:t>
              </a:r>
              <a:endParaRPr lang="en-US" sz="1400" dirty="0" smtClean="0">
                <a:latin typeface="Myriad Pro"/>
                <a:cs typeface="Myriad Pro"/>
              </a:endParaRPr>
            </a:p>
            <a:p>
              <a:r>
                <a:rPr lang="en-US" sz="1400" dirty="0" smtClean="0">
                  <a:latin typeface="Myriad Pro"/>
                  <a:cs typeface="Myriad Pro"/>
                </a:rPr>
                <a:t>(“  “, S, right, halt)</a:t>
              </a:r>
            </a:p>
            <a:p>
              <a:r>
                <a:rPr lang="en-US" sz="1400" dirty="0" smtClean="0">
                  <a:latin typeface="Myriad Pro"/>
                  <a:cs typeface="Myriad Pro"/>
                </a:rPr>
                <a:t>(“0”, S, right, halt)</a:t>
              </a:r>
            </a:p>
            <a:p>
              <a:r>
                <a:rPr lang="en-US" sz="1400" dirty="0" smtClean="0">
                  <a:latin typeface="Myriad Pro"/>
                  <a:cs typeface="Myriad Pro"/>
                </a:rPr>
                <a:t>(“1”, S, right, halt)</a:t>
              </a:r>
            </a:p>
            <a:p>
              <a:r>
                <a:rPr lang="en-US" sz="1400" dirty="0" smtClean="0">
                  <a:latin typeface="Myriad Pro"/>
                  <a:cs typeface="Myriad Pro"/>
                </a:rPr>
                <a:t>(“  “, S, left, continue)</a:t>
              </a:r>
            </a:p>
            <a:p>
              <a:r>
                <a:rPr lang="en-US" sz="1400" dirty="0" smtClean="0">
                  <a:latin typeface="Myriad Pro"/>
                  <a:cs typeface="Myriad Pro"/>
                </a:rPr>
                <a:t>(“0”, S, left, continue)</a:t>
              </a:r>
            </a:p>
            <a:p>
              <a:r>
                <a:rPr lang="en-US" sz="1400" dirty="0" smtClean="0">
                  <a:latin typeface="Myriad Pro"/>
                  <a:cs typeface="Myriad Pro"/>
                </a:rPr>
                <a:t>(“1”, S, left, continue)</a:t>
              </a:r>
            </a:p>
            <a:p>
              <a:r>
                <a:rPr lang="en-US" sz="1400" dirty="0" smtClean="0">
                  <a:latin typeface="Myriad Pro"/>
                  <a:cs typeface="Myriad Pro"/>
                </a:rPr>
                <a:t>(“  “, S, stay, continue)</a:t>
              </a:r>
            </a:p>
            <a:p>
              <a:r>
                <a:rPr lang="en-US" sz="1400" dirty="0" smtClean="0">
                  <a:latin typeface="Myriad Pro"/>
                  <a:cs typeface="Myriad Pro"/>
                </a:rPr>
                <a:t>(“0”, S, stay, continue)</a:t>
              </a:r>
            </a:p>
            <a:p>
              <a:r>
                <a:rPr lang="en-US" sz="1400" dirty="0" smtClean="0">
                  <a:latin typeface="Myriad Pro"/>
                  <a:cs typeface="Myriad Pro"/>
                </a:rPr>
                <a:t>(“1”, S, stay, continue)</a:t>
              </a:r>
            </a:p>
            <a:p>
              <a:r>
                <a:rPr lang="en-US" sz="1400" dirty="0" smtClean="0">
                  <a:latin typeface="Myriad Pro"/>
                  <a:cs typeface="Myriad Pro"/>
                </a:rPr>
                <a:t>(“  “, S, right, continue)</a:t>
              </a:r>
            </a:p>
            <a:p>
              <a:r>
                <a:rPr lang="en-US" sz="1400" dirty="0" smtClean="0">
                  <a:latin typeface="Myriad Pro"/>
                  <a:cs typeface="Myriad Pro"/>
                </a:rPr>
                <a:t>(“0”, S, right, continue)</a:t>
              </a:r>
            </a:p>
            <a:p>
              <a:r>
                <a:rPr lang="en-US" sz="1400" dirty="0" smtClean="0">
                  <a:latin typeface="Myriad Pro"/>
                  <a:cs typeface="Myriad Pro"/>
                </a:rPr>
                <a:t>(“1”, S, right, continue</a:t>
              </a:r>
              <a:r>
                <a:rPr lang="en-US" dirty="0" smtClean="0"/>
                <a:t>)</a:t>
              </a:r>
            </a:p>
          </p:txBody>
        </p:sp>
        <p:sp>
          <p:nvSpPr>
            <p:cNvPr id="7" name="TextBox 6"/>
            <p:cNvSpPr txBox="1"/>
            <p:nvPr/>
          </p:nvSpPr>
          <p:spPr>
            <a:xfrm>
              <a:off x="1425504" y="1964829"/>
              <a:ext cx="4039349" cy="3970318"/>
            </a:xfrm>
            <a:prstGeom prst="rect">
              <a:avLst/>
            </a:prstGeom>
            <a:noFill/>
          </p:spPr>
          <p:txBody>
            <a:bodyPr wrap="square" rtlCol="0">
              <a:spAutoFit/>
            </a:bodyPr>
            <a:lstStyle/>
            <a:p>
              <a:r>
                <a:rPr lang="en-US" sz="1400" dirty="0" smtClean="0">
                  <a:latin typeface="Myriad Pro"/>
                  <a:cs typeface="Myriad Pro"/>
                </a:rPr>
                <a:t>(“  “, C, left, halt)</a:t>
              </a:r>
            </a:p>
            <a:p>
              <a:r>
                <a:rPr lang="en-US" sz="1400" dirty="0" smtClean="0">
                  <a:latin typeface="Myriad Pro"/>
                  <a:cs typeface="Myriad Pro"/>
                </a:rPr>
                <a:t>(“0”, C, left, halt)</a:t>
              </a:r>
            </a:p>
            <a:p>
              <a:r>
                <a:rPr lang="en-US" sz="1400" dirty="0" smtClean="0">
                  <a:latin typeface="Myriad Pro"/>
                  <a:cs typeface="Myriad Pro"/>
                </a:rPr>
                <a:t>(“1”, C, left, halt)</a:t>
              </a:r>
            </a:p>
            <a:p>
              <a:r>
                <a:rPr lang="en-US" sz="1400" dirty="0" smtClean="0">
                  <a:latin typeface="Myriad Pro"/>
                  <a:cs typeface="Myriad Pro"/>
                </a:rPr>
                <a:t>(“  “, C, stay, halt)</a:t>
              </a:r>
            </a:p>
            <a:p>
              <a:r>
                <a:rPr lang="en-US" sz="1400" dirty="0" smtClean="0">
                  <a:latin typeface="Myriad Pro"/>
                  <a:cs typeface="Myriad Pro"/>
                </a:rPr>
                <a:t>(“0”, C, stay, halt)</a:t>
              </a:r>
            </a:p>
            <a:p>
              <a:r>
                <a:rPr lang="en-US" sz="1400" dirty="0" smtClean="0">
                  <a:latin typeface="Myriad Pro"/>
                  <a:cs typeface="Myriad Pro"/>
                </a:rPr>
                <a:t>(“1”, C, stay, halt)</a:t>
              </a:r>
              <a:endParaRPr lang="en-US" sz="1400" dirty="0" smtClean="0">
                <a:latin typeface="Myriad Pro"/>
                <a:cs typeface="Myriad Pro"/>
              </a:endParaRPr>
            </a:p>
            <a:p>
              <a:r>
                <a:rPr lang="en-US" sz="1400" dirty="0" smtClean="0">
                  <a:latin typeface="Myriad Pro"/>
                  <a:cs typeface="Myriad Pro"/>
                </a:rPr>
                <a:t>(“  “, C, right, halt)</a:t>
              </a:r>
            </a:p>
            <a:p>
              <a:r>
                <a:rPr lang="en-US" sz="1400" dirty="0" smtClean="0">
                  <a:latin typeface="Myriad Pro"/>
                  <a:cs typeface="Myriad Pro"/>
                </a:rPr>
                <a:t>(“0”, C, right, halt)</a:t>
              </a:r>
            </a:p>
            <a:p>
              <a:r>
                <a:rPr lang="en-US" sz="1400" dirty="0" smtClean="0">
                  <a:latin typeface="Myriad Pro"/>
                  <a:cs typeface="Myriad Pro"/>
                </a:rPr>
                <a:t>(“1”, C, right, halt)</a:t>
              </a:r>
            </a:p>
            <a:p>
              <a:r>
                <a:rPr lang="en-US" sz="1400" dirty="0" smtClean="0">
                  <a:latin typeface="Myriad Pro"/>
                  <a:cs typeface="Myriad Pro"/>
                </a:rPr>
                <a:t>(“  “, C, left, continue)</a:t>
              </a:r>
            </a:p>
            <a:p>
              <a:r>
                <a:rPr lang="en-US" sz="1400" dirty="0" smtClean="0">
                  <a:latin typeface="Myriad Pro"/>
                  <a:cs typeface="Myriad Pro"/>
                </a:rPr>
                <a:t>(“0”, C, left, continue)</a:t>
              </a:r>
            </a:p>
            <a:p>
              <a:r>
                <a:rPr lang="en-US" sz="1400" dirty="0" smtClean="0">
                  <a:latin typeface="Myriad Pro"/>
                  <a:cs typeface="Myriad Pro"/>
                </a:rPr>
                <a:t>(“1”, C, left, continue)</a:t>
              </a:r>
            </a:p>
            <a:p>
              <a:r>
                <a:rPr lang="en-US" sz="1400" dirty="0" smtClean="0">
                  <a:latin typeface="Myriad Pro"/>
                  <a:cs typeface="Myriad Pro"/>
                </a:rPr>
                <a:t>(“  “, C, stay, continue)</a:t>
              </a:r>
            </a:p>
            <a:p>
              <a:r>
                <a:rPr lang="en-US" sz="1400" dirty="0" smtClean="0">
                  <a:latin typeface="Myriad Pro"/>
                  <a:cs typeface="Myriad Pro"/>
                </a:rPr>
                <a:t>(“0”, C, stay, continue)</a:t>
              </a:r>
            </a:p>
            <a:p>
              <a:r>
                <a:rPr lang="en-US" sz="1400" dirty="0" smtClean="0">
                  <a:latin typeface="Myriad Pro"/>
                  <a:cs typeface="Myriad Pro"/>
                </a:rPr>
                <a:t>(“1”, C, stay, continue)</a:t>
              </a:r>
            </a:p>
            <a:p>
              <a:r>
                <a:rPr lang="en-US" sz="1400" dirty="0" smtClean="0">
                  <a:latin typeface="Myriad Pro"/>
                  <a:cs typeface="Myriad Pro"/>
                </a:rPr>
                <a:t>(“  “, C, right, continue)</a:t>
              </a:r>
            </a:p>
            <a:p>
              <a:r>
                <a:rPr lang="en-US" sz="1400" dirty="0" smtClean="0">
                  <a:latin typeface="Myriad Pro"/>
                  <a:cs typeface="Myriad Pro"/>
                </a:rPr>
                <a:t>(“0”, C, right, continue)</a:t>
              </a:r>
            </a:p>
            <a:p>
              <a:r>
                <a:rPr lang="en-US" sz="1400" dirty="0" smtClean="0">
                  <a:latin typeface="Myriad Pro"/>
                  <a:cs typeface="Myriad Pro"/>
                </a:rPr>
                <a:t>(“ 1”, C, right, continue)</a:t>
              </a:r>
            </a:p>
          </p:txBody>
        </p:sp>
        <p:sp>
          <p:nvSpPr>
            <p:cNvPr id="8" name="TextBox 7"/>
            <p:cNvSpPr txBox="1"/>
            <p:nvPr/>
          </p:nvSpPr>
          <p:spPr>
            <a:xfrm>
              <a:off x="644577" y="1964829"/>
              <a:ext cx="780927" cy="4185761"/>
            </a:xfrm>
            <a:prstGeom prst="rect">
              <a:avLst/>
            </a:prstGeom>
            <a:noFill/>
          </p:spPr>
          <p:txBody>
            <a:bodyPr wrap="square" rtlCol="0">
              <a:spAutoFit/>
            </a:bodyPr>
            <a:lstStyle/>
            <a:p>
              <a:r>
                <a:rPr lang="en-US" sz="1400" dirty="0" smtClean="0">
                  <a:latin typeface="Myriad Pro"/>
                  <a:cs typeface="Myriad Pro"/>
                </a:rPr>
                <a:t>000000</a:t>
              </a:r>
            </a:p>
            <a:p>
              <a:r>
                <a:rPr lang="en-US" sz="1400" dirty="0" smtClean="0">
                  <a:latin typeface="Myriad Pro"/>
                  <a:cs typeface="Myriad Pro"/>
                </a:rPr>
                <a:t>000001</a:t>
              </a:r>
            </a:p>
            <a:p>
              <a:r>
                <a:rPr lang="en-US" sz="1400" dirty="0" smtClean="0">
                  <a:latin typeface="Myriad Pro"/>
                  <a:cs typeface="Myriad Pro"/>
                </a:rPr>
                <a:t>000010</a:t>
              </a:r>
            </a:p>
            <a:p>
              <a:r>
                <a:rPr lang="en-US" sz="1400" dirty="0" smtClean="0">
                  <a:latin typeface="Myriad Pro"/>
                  <a:cs typeface="Myriad Pro"/>
                </a:rPr>
                <a:t>000011</a:t>
              </a:r>
            </a:p>
            <a:p>
              <a:r>
                <a:rPr lang="en-US" sz="1400" dirty="0" smtClean="0">
                  <a:latin typeface="Myriad Pro"/>
                  <a:cs typeface="Myriad Pro"/>
                </a:rPr>
                <a:t>000100</a:t>
              </a:r>
            </a:p>
            <a:p>
              <a:r>
                <a:rPr lang="en-US" sz="1400" dirty="0" smtClean="0">
                  <a:latin typeface="Myriad Pro"/>
                  <a:cs typeface="Myriad Pro"/>
                </a:rPr>
                <a:t>000101</a:t>
              </a:r>
            </a:p>
            <a:p>
              <a:r>
                <a:rPr lang="en-US" sz="1400" dirty="0" smtClean="0">
                  <a:latin typeface="Myriad Pro"/>
                  <a:cs typeface="Myriad Pro"/>
                </a:rPr>
                <a:t>000110</a:t>
              </a:r>
            </a:p>
            <a:p>
              <a:r>
                <a:rPr lang="en-US" sz="1400" dirty="0" smtClean="0">
                  <a:latin typeface="Myriad Pro"/>
                  <a:cs typeface="Myriad Pro"/>
                </a:rPr>
                <a:t>000111</a:t>
              </a:r>
            </a:p>
            <a:p>
              <a:r>
                <a:rPr lang="en-US" sz="1400" dirty="0" smtClean="0">
                  <a:latin typeface="Myriad Pro"/>
                  <a:cs typeface="Myriad Pro"/>
                </a:rPr>
                <a:t>001000</a:t>
              </a:r>
            </a:p>
            <a:p>
              <a:r>
                <a:rPr lang="en-US" sz="1400" dirty="0" smtClean="0">
                  <a:latin typeface="Myriad Pro"/>
                  <a:cs typeface="Myriad Pro"/>
                </a:rPr>
                <a:t>001001</a:t>
              </a:r>
            </a:p>
            <a:p>
              <a:r>
                <a:rPr lang="en-US" sz="1400" dirty="0" smtClean="0">
                  <a:latin typeface="Myriad Pro"/>
                  <a:cs typeface="Myriad Pro"/>
                </a:rPr>
                <a:t>001010</a:t>
              </a:r>
            </a:p>
            <a:p>
              <a:r>
                <a:rPr lang="en-US" sz="1400" dirty="0" smtClean="0">
                  <a:latin typeface="Myriad Pro"/>
                  <a:cs typeface="Myriad Pro"/>
                </a:rPr>
                <a:t>001011</a:t>
              </a:r>
            </a:p>
            <a:p>
              <a:r>
                <a:rPr lang="en-US" sz="1400" dirty="0" smtClean="0">
                  <a:latin typeface="Myriad Pro"/>
                  <a:cs typeface="Myriad Pro"/>
                </a:rPr>
                <a:t>001100</a:t>
              </a:r>
            </a:p>
            <a:p>
              <a:r>
                <a:rPr lang="en-US" sz="1400" dirty="0" smtClean="0">
                  <a:latin typeface="Myriad Pro"/>
                  <a:cs typeface="Myriad Pro"/>
                </a:rPr>
                <a:t>001101</a:t>
              </a:r>
            </a:p>
            <a:p>
              <a:r>
                <a:rPr lang="en-US" sz="1400" dirty="0" smtClean="0">
                  <a:latin typeface="Myriad Pro"/>
                  <a:cs typeface="Myriad Pro"/>
                </a:rPr>
                <a:t>001110</a:t>
              </a:r>
            </a:p>
            <a:p>
              <a:r>
                <a:rPr lang="en-US" sz="1400" dirty="0" smtClean="0">
                  <a:latin typeface="Myriad Pro"/>
                  <a:cs typeface="Myriad Pro"/>
                </a:rPr>
                <a:t>001111</a:t>
              </a:r>
            </a:p>
            <a:p>
              <a:r>
                <a:rPr lang="en-US" sz="1400" dirty="0" smtClean="0">
                  <a:latin typeface="Myriad Pro"/>
                  <a:cs typeface="Myriad Pro"/>
                </a:rPr>
                <a:t>010000</a:t>
              </a:r>
            </a:p>
            <a:p>
              <a:r>
                <a:rPr lang="en-US" sz="1400" dirty="0" smtClean="0">
                  <a:latin typeface="Myriad Pro"/>
                  <a:cs typeface="Myriad Pro"/>
                </a:rPr>
                <a:t>010001</a:t>
              </a:r>
            </a:p>
            <a:p>
              <a:endParaRPr lang="en-US" sz="1400" dirty="0" smtClean="0">
                <a:latin typeface="Myriad Pro"/>
                <a:cs typeface="Myriad Pro"/>
              </a:endParaRPr>
            </a:p>
          </p:txBody>
        </p:sp>
        <p:sp>
          <p:nvSpPr>
            <p:cNvPr id="9" name="Rectangle 8"/>
            <p:cNvSpPr/>
            <p:nvPr/>
          </p:nvSpPr>
          <p:spPr>
            <a:xfrm>
              <a:off x="4931592" y="1980127"/>
              <a:ext cx="4572000" cy="3970318"/>
            </a:xfrm>
            <a:prstGeom prst="rect">
              <a:avLst/>
            </a:prstGeom>
          </p:spPr>
          <p:txBody>
            <a:bodyPr>
              <a:spAutoFit/>
            </a:bodyPr>
            <a:lstStyle/>
            <a:p>
              <a:r>
                <a:rPr lang="en-US" sz="1400" dirty="0" smtClean="0">
                  <a:latin typeface="Myriad Pro"/>
                  <a:cs typeface="Myriad Pro"/>
                </a:rPr>
                <a:t>010010</a:t>
              </a:r>
            </a:p>
            <a:p>
              <a:r>
                <a:rPr lang="en-US" sz="1400" dirty="0" smtClean="0">
                  <a:latin typeface="Myriad Pro"/>
                  <a:cs typeface="Myriad Pro"/>
                </a:rPr>
                <a:t>010011</a:t>
              </a:r>
            </a:p>
            <a:p>
              <a:r>
                <a:rPr lang="en-US" sz="1400" dirty="0" smtClean="0">
                  <a:latin typeface="Myriad Pro"/>
                  <a:cs typeface="Myriad Pro"/>
                </a:rPr>
                <a:t>010100</a:t>
              </a:r>
            </a:p>
            <a:p>
              <a:r>
                <a:rPr lang="en-US" sz="1400" dirty="0" smtClean="0">
                  <a:latin typeface="Myriad Pro"/>
                  <a:cs typeface="Myriad Pro"/>
                </a:rPr>
                <a:t>010101</a:t>
              </a:r>
            </a:p>
            <a:p>
              <a:r>
                <a:rPr lang="en-US" sz="1400" dirty="0" smtClean="0">
                  <a:latin typeface="Myriad Pro"/>
                  <a:cs typeface="Myriad Pro"/>
                </a:rPr>
                <a:t>010110</a:t>
              </a:r>
            </a:p>
            <a:p>
              <a:r>
                <a:rPr lang="en-US" sz="1400" dirty="0" smtClean="0">
                  <a:latin typeface="Myriad Pro"/>
                  <a:cs typeface="Myriad Pro"/>
                </a:rPr>
                <a:t>010111</a:t>
              </a:r>
            </a:p>
            <a:p>
              <a:r>
                <a:rPr lang="en-US" sz="1400" dirty="0" smtClean="0">
                  <a:latin typeface="Myriad Pro"/>
                  <a:cs typeface="Myriad Pro"/>
                </a:rPr>
                <a:t>011000</a:t>
              </a:r>
            </a:p>
            <a:p>
              <a:r>
                <a:rPr lang="en-US" sz="1400" dirty="0" smtClean="0">
                  <a:latin typeface="Myriad Pro"/>
                  <a:cs typeface="Myriad Pro"/>
                </a:rPr>
                <a:t>011001</a:t>
              </a:r>
            </a:p>
            <a:p>
              <a:r>
                <a:rPr lang="en-US" sz="1400" dirty="0" smtClean="0">
                  <a:latin typeface="Myriad Pro"/>
                  <a:cs typeface="Myriad Pro"/>
                </a:rPr>
                <a:t>011010</a:t>
              </a:r>
            </a:p>
            <a:p>
              <a:r>
                <a:rPr lang="en-US" sz="1400" dirty="0" smtClean="0">
                  <a:latin typeface="Myriad Pro"/>
                  <a:cs typeface="Myriad Pro"/>
                </a:rPr>
                <a:t>011011</a:t>
              </a:r>
            </a:p>
            <a:p>
              <a:r>
                <a:rPr lang="en-US" sz="1400" dirty="0" smtClean="0">
                  <a:latin typeface="Myriad Pro"/>
                  <a:cs typeface="Myriad Pro"/>
                </a:rPr>
                <a:t>011100</a:t>
              </a:r>
            </a:p>
            <a:p>
              <a:r>
                <a:rPr lang="en-US" sz="1400" dirty="0" smtClean="0">
                  <a:latin typeface="Myriad Pro"/>
                  <a:cs typeface="Myriad Pro"/>
                </a:rPr>
                <a:t>011101</a:t>
              </a:r>
            </a:p>
            <a:p>
              <a:r>
                <a:rPr lang="en-US" sz="1400" dirty="0" smtClean="0">
                  <a:latin typeface="Myriad Pro"/>
                  <a:cs typeface="Myriad Pro"/>
                </a:rPr>
                <a:t>011110</a:t>
              </a:r>
              <a:endParaRPr lang="en-US" sz="1400" dirty="0" smtClean="0">
                <a:latin typeface="Myriad Pro"/>
                <a:cs typeface="Myriad Pro"/>
              </a:endParaRPr>
            </a:p>
            <a:p>
              <a:r>
                <a:rPr lang="en-US" sz="1400" dirty="0" smtClean="0">
                  <a:latin typeface="Myriad Pro"/>
                  <a:cs typeface="Myriad Pro"/>
                </a:rPr>
                <a:t>011111</a:t>
              </a:r>
            </a:p>
            <a:p>
              <a:r>
                <a:rPr lang="en-US" sz="1400" dirty="0" smtClean="0">
                  <a:latin typeface="Myriad Pro"/>
                  <a:cs typeface="Myriad Pro"/>
                </a:rPr>
                <a:t>100000</a:t>
              </a:r>
            </a:p>
            <a:p>
              <a:r>
                <a:rPr lang="en-US" sz="1400" dirty="0" smtClean="0">
                  <a:latin typeface="Myriad Pro"/>
                  <a:cs typeface="Myriad Pro"/>
                </a:rPr>
                <a:t>100001</a:t>
              </a:r>
            </a:p>
            <a:p>
              <a:r>
                <a:rPr lang="en-US" sz="1400" dirty="0" smtClean="0">
                  <a:latin typeface="Myriad Pro"/>
                  <a:cs typeface="Myriad Pro"/>
                </a:rPr>
                <a:t>100010</a:t>
              </a:r>
            </a:p>
            <a:p>
              <a:r>
                <a:rPr lang="en-US" sz="1400" dirty="0" smtClean="0">
                  <a:latin typeface="Myriad Pro"/>
                  <a:cs typeface="Myriad Pro"/>
                </a:rPr>
                <a:t>100011</a:t>
              </a:r>
              <a:endParaRPr lang="en-US" sz="1400" dirty="0" smtClean="0">
                <a:latin typeface="Myriad Pro"/>
                <a:cs typeface="Myriad Pro"/>
              </a:endParaRPr>
            </a:p>
          </p:txBody>
        </p:sp>
      </p:grpSp>
      <p:sp>
        <p:nvSpPr>
          <p:cNvPr id="10" name="Title 9"/>
          <p:cNvSpPr>
            <a:spLocks noGrp="1"/>
          </p:cNvSpPr>
          <p:nvPr>
            <p:ph type="title"/>
          </p:nvPr>
        </p:nvSpPr>
        <p:spPr/>
        <p:txBody>
          <a:bodyPr>
            <a:normAutofit fontScale="90000"/>
          </a:bodyPr>
          <a:lstStyle/>
          <a:p>
            <a:r>
              <a:rPr lang="en-US" dirty="0" smtClean="0">
                <a:latin typeface="Myriad Pro"/>
                <a:cs typeface="Myriad Pro"/>
              </a:rPr>
              <a:t>All possible outputs can be represented in binary as well</a:t>
            </a:r>
            <a:endParaRPr lang="en-US" dirty="0">
              <a:latin typeface="Myriad Pro"/>
              <a:cs typeface="Myriad Pro"/>
            </a:endParaRPr>
          </a:p>
        </p:txBody>
      </p:sp>
    </p:spTree>
    <p:extLst>
      <p:ext uri="{BB962C8B-B14F-4D97-AF65-F5344CB8AC3E}">
        <p14:creationId xmlns:p14="http://schemas.microsoft.com/office/powerpoint/2010/main" val="95594711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27022"/>
            <a:ext cx="5311113" cy="4810290"/>
          </a:xfrm>
        </p:spPr>
        <p:txBody>
          <a:bodyPr>
            <a:normAutofit fontScale="92500" lnSpcReduction="20000"/>
          </a:bodyPr>
          <a:lstStyle/>
          <a:p>
            <a:pPr marL="0" indent="0">
              <a:buNone/>
            </a:pPr>
            <a:r>
              <a:rPr lang="en-US" dirty="0" smtClean="0">
                <a:latin typeface="Myriad Pro"/>
                <a:cs typeface="Myriad Pro"/>
              </a:rPr>
              <a:t>The instruction table is a function mapping one binary number to another.</a:t>
            </a:r>
          </a:p>
          <a:p>
            <a:pPr marL="0" indent="0">
              <a:buNone/>
            </a:pPr>
            <a:r>
              <a:rPr lang="en-US" dirty="0" smtClean="0">
                <a:latin typeface="Myriad Pro"/>
                <a:cs typeface="Myriad Pro"/>
              </a:rPr>
              <a:t>A </a:t>
            </a:r>
            <a:r>
              <a:rPr lang="en-US" dirty="0">
                <a:latin typeface="Myriad Pro"/>
                <a:cs typeface="Myriad Pro"/>
              </a:rPr>
              <a:t>B</a:t>
            </a:r>
            <a:r>
              <a:rPr lang="en-US" dirty="0" smtClean="0">
                <a:latin typeface="Myriad Pro"/>
                <a:cs typeface="Myriad Pro"/>
              </a:rPr>
              <a:t>oolean function takes a binary number as input and returns either “0” or “1”.</a:t>
            </a:r>
          </a:p>
          <a:p>
            <a:pPr marL="0" indent="0">
              <a:buNone/>
            </a:pPr>
            <a:r>
              <a:rPr lang="en-US" dirty="0" smtClean="0">
                <a:latin typeface="Myriad Pro"/>
                <a:cs typeface="Myriad Pro"/>
              </a:rPr>
              <a:t>We can define a different Boolean function to specify each digit of the output.</a:t>
            </a:r>
          </a:p>
          <a:p>
            <a:pPr marL="0" indent="0">
              <a:buNone/>
            </a:pPr>
            <a:r>
              <a:rPr lang="en-US" dirty="0" smtClean="0">
                <a:latin typeface="Myriad Pro"/>
                <a:cs typeface="Myriad Pro"/>
              </a:rPr>
              <a:t>The instruction table is completely described by this set of Boolean functions.</a:t>
            </a:r>
          </a:p>
          <a:p>
            <a:endParaRPr lang="en-US" dirty="0">
              <a:latin typeface="Myriad Pro"/>
              <a:cs typeface="Myriad Pro"/>
            </a:endParaRPr>
          </a:p>
        </p:txBody>
      </p:sp>
      <p:sp>
        <p:nvSpPr>
          <p:cNvPr id="4" name="TextBox 3"/>
          <p:cNvSpPr txBox="1"/>
          <p:nvPr/>
        </p:nvSpPr>
        <p:spPr>
          <a:xfrm>
            <a:off x="6525691" y="2446848"/>
            <a:ext cx="2251096" cy="2308324"/>
          </a:xfrm>
          <a:prstGeom prst="rect">
            <a:avLst/>
          </a:prstGeom>
          <a:noFill/>
        </p:spPr>
        <p:txBody>
          <a:bodyPr wrap="square" rtlCol="0">
            <a:spAutoFit/>
          </a:bodyPr>
          <a:lstStyle/>
          <a:p>
            <a:r>
              <a:rPr lang="en-US" dirty="0" smtClean="0">
                <a:latin typeface="Myriad Pro"/>
                <a:cs typeface="Myriad Pro"/>
              </a:rPr>
              <a:t>Input:	010</a:t>
            </a:r>
          </a:p>
          <a:p>
            <a:endParaRPr lang="en-US" dirty="0">
              <a:latin typeface="Myriad Pro"/>
              <a:cs typeface="Myriad Pro"/>
            </a:endParaRPr>
          </a:p>
          <a:p>
            <a:endParaRPr lang="en-US" dirty="0" smtClean="0">
              <a:latin typeface="Myriad Pro"/>
              <a:cs typeface="Myriad Pro"/>
            </a:endParaRPr>
          </a:p>
          <a:p>
            <a:endParaRPr lang="en-US" dirty="0">
              <a:latin typeface="Myriad Pro"/>
              <a:cs typeface="Myriad Pro"/>
            </a:endParaRPr>
          </a:p>
          <a:p>
            <a:endParaRPr lang="en-US" dirty="0" smtClean="0">
              <a:latin typeface="Myriad Pro"/>
              <a:cs typeface="Myriad Pro"/>
            </a:endParaRPr>
          </a:p>
          <a:p>
            <a:r>
              <a:rPr lang="en-US" dirty="0" smtClean="0">
                <a:latin typeface="Myriad Pro"/>
                <a:cs typeface="Myriad Pro"/>
              </a:rPr>
              <a:t>Output:	100011</a:t>
            </a:r>
            <a:endParaRPr lang="en-US" dirty="0">
              <a:latin typeface="Myriad Pro"/>
              <a:cs typeface="Myriad Pro"/>
            </a:endParaRPr>
          </a:p>
          <a:p>
            <a:endParaRPr lang="en-US" dirty="0" smtClean="0">
              <a:latin typeface="Myriad Pro"/>
              <a:cs typeface="Myriad Pro"/>
            </a:endParaRPr>
          </a:p>
          <a:p>
            <a:endParaRPr lang="en-US" dirty="0">
              <a:latin typeface="Myriad Pro"/>
              <a:cs typeface="Myriad Pro"/>
            </a:endParaRPr>
          </a:p>
        </p:txBody>
      </p:sp>
      <p:sp>
        <p:nvSpPr>
          <p:cNvPr id="5" name="Left Brace 4"/>
          <p:cNvSpPr/>
          <p:nvPr/>
        </p:nvSpPr>
        <p:spPr>
          <a:xfrm rot="5400000" flipH="1">
            <a:off x="7627338" y="2761546"/>
            <a:ext cx="221863" cy="34424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9" name="Group 18"/>
          <p:cNvGrpSpPr/>
          <p:nvPr/>
        </p:nvGrpSpPr>
        <p:grpSpPr>
          <a:xfrm>
            <a:off x="7367249" y="3044600"/>
            <a:ext cx="504919" cy="795574"/>
            <a:chOff x="7367249" y="3044600"/>
            <a:chExt cx="504919" cy="795574"/>
          </a:xfrm>
        </p:grpSpPr>
        <p:cxnSp>
          <p:nvCxnSpPr>
            <p:cNvPr id="7" name="Straight Arrow Connector 6"/>
            <p:cNvCxnSpPr>
              <a:stCxn id="5" idx="1"/>
            </p:cNvCxnSpPr>
            <p:nvPr/>
          </p:nvCxnSpPr>
          <p:spPr>
            <a:xfrm flipH="1">
              <a:off x="7612051" y="3044600"/>
              <a:ext cx="126219" cy="795574"/>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7367249" y="3075199"/>
              <a:ext cx="504919" cy="369332"/>
            </a:xfrm>
            <a:prstGeom prst="rect">
              <a:avLst/>
            </a:prstGeom>
            <a:noFill/>
          </p:spPr>
          <p:txBody>
            <a:bodyPr wrap="square" rtlCol="0">
              <a:spAutoFit/>
            </a:bodyPr>
            <a:lstStyle/>
            <a:p>
              <a:r>
                <a:rPr lang="en-US" dirty="0" smtClean="0">
                  <a:latin typeface="Myriad Pro"/>
                  <a:cs typeface="Myriad Pro"/>
                </a:rPr>
                <a:t>f</a:t>
              </a:r>
              <a:r>
                <a:rPr lang="en-US" baseline="-25000" dirty="0" smtClean="0">
                  <a:latin typeface="Myriad Pro"/>
                  <a:cs typeface="Myriad Pro"/>
                </a:rPr>
                <a:t>1</a:t>
              </a:r>
              <a:endParaRPr lang="en-US" baseline="-25000" dirty="0">
                <a:latin typeface="Myriad Pro"/>
                <a:cs typeface="Myriad Pro"/>
              </a:endParaRPr>
            </a:p>
          </p:txBody>
        </p:sp>
      </p:grpSp>
      <p:grpSp>
        <p:nvGrpSpPr>
          <p:cNvPr id="18" name="Group 17"/>
          <p:cNvGrpSpPr/>
          <p:nvPr/>
        </p:nvGrpSpPr>
        <p:grpSpPr>
          <a:xfrm>
            <a:off x="7692368" y="3044600"/>
            <a:ext cx="581423" cy="797718"/>
            <a:chOff x="7692368" y="3044600"/>
            <a:chExt cx="581423" cy="797718"/>
          </a:xfrm>
        </p:grpSpPr>
        <p:cxnSp>
          <p:nvCxnSpPr>
            <p:cNvPr id="11" name="Straight Arrow Connector 10"/>
            <p:cNvCxnSpPr>
              <a:stCxn id="5" idx="1"/>
            </p:cNvCxnSpPr>
            <p:nvPr/>
          </p:nvCxnSpPr>
          <p:spPr>
            <a:xfrm flipH="1">
              <a:off x="7692368" y="3044600"/>
              <a:ext cx="45902" cy="7977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768872" y="3137473"/>
              <a:ext cx="504919" cy="369332"/>
            </a:xfrm>
            <a:prstGeom prst="rect">
              <a:avLst/>
            </a:prstGeom>
            <a:noFill/>
          </p:spPr>
          <p:txBody>
            <a:bodyPr wrap="square" rtlCol="0">
              <a:spAutoFit/>
            </a:bodyPr>
            <a:lstStyle/>
            <a:p>
              <a:r>
                <a:rPr lang="en-US" dirty="0" smtClean="0">
                  <a:latin typeface="Myriad Pro"/>
                  <a:cs typeface="Myriad Pro"/>
                </a:rPr>
                <a:t>f</a:t>
              </a:r>
              <a:r>
                <a:rPr lang="en-US" baseline="-25000" dirty="0">
                  <a:latin typeface="Myriad Pro"/>
                  <a:cs typeface="Myriad Pro"/>
                </a:rPr>
                <a:t>2</a:t>
              </a:r>
            </a:p>
          </p:txBody>
        </p:sp>
      </p:grpSp>
      <p:cxnSp>
        <p:nvCxnSpPr>
          <p:cNvPr id="21" name="Straight Arrow Connector 20"/>
          <p:cNvCxnSpPr/>
          <p:nvPr/>
        </p:nvCxnSpPr>
        <p:spPr>
          <a:xfrm>
            <a:off x="6902823" y="2897441"/>
            <a:ext cx="0" cy="89761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491617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Logic gates implement simple</a:t>
            </a:r>
            <a:br>
              <a:rPr lang="en-US" dirty="0" smtClean="0"/>
            </a:br>
            <a:r>
              <a:rPr lang="en-US" dirty="0" smtClean="0"/>
              <a:t>Boolean functions</a:t>
            </a:r>
            <a:endParaRPr lang="en-US" dirty="0"/>
          </a:p>
        </p:txBody>
      </p:sp>
      <p:grpSp>
        <p:nvGrpSpPr>
          <p:cNvPr id="24" name="Group 23"/>
          <p:cNvGrpSpPr/>
          <p:nvPr/>
        </p:nvGrpSpPr>
        <p:grpSpPr>
          <a:xfrm>
            <a:off x="3406586" y="5097192"/>
            <a:ext cx="2199343" cy="1016000"/>
            <a:chOff x="3406588" y="5423646"/>
            <a:chExt cx="2199343" cy="1016000"/>
          </a:xfrm>
        </p:grpSpPr>
        <p:sp>
          <p:nvSpPr>
            <p:cNvPr id="8" name="Isosceles Triangle 7"/>
            <p:cNvSpPr/>
            <p:nvPr/>
          </p:nvSpPr>
          <p:spPr>
            <a:xfrm rot="5400000">
              <a:off x="3847353" y="5371352"/>
              <a:ext cx="1016000" cy="1120588"/>
            </a:xfrm>
            <a:prstGeom prst="triangl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900706" y="5767295"/>
              <a:ext cx="298824" cy="298824"/>
            </a:xfrm>
            <a:prstGeom prst="ellips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406588" y="5925671"/>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5217460" y="5910730"/>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735292" y="5679897"/>
              <a:ext cx="971176" cy="461665"/>
            </a:xfrm>
            <a:prstGeom prst="rect">
              <a:avLst/>
            </a:prstGeom>
            <a:noFill/>
          </p:spPr>
          <p:txBody>
            <a:bodyPr wrap="square" rtlCol="0">
              <a:spAutoFit/>
            </a:bodyPr>
            <a:lstStyle/>
            <a:p>
              <a:pPr algn="ctr"/>
              <a:r>
                <a:rPr lang="en-US" sz="2400" dirty="0" smtClean="0">
                  <a:latin typeface="Myriad Pro"/>
                  <a:cs typeface="Myriad Pro"/>
                </a:rPr>
                <a:t>NOT</a:t>
              </a:r>
              <a:endParaRPr lang="en-US" sz="2400" dirty="0">
                <a:latin typeface="Myriad Pro"/>
                <a:cs typeface="Myriad Pro"/>
              </a:endParaRPr>
            </a:p>
          </p:txBody>
        </p:sp>
      </p:grpSp>
      <p:sp>
        <p:nvSpPr>
          <p:cNvPr id="25" name="TextBox 24"/>
          <p:cNvSpPr txBox="1"/>
          <p:nvPr/>
        </p:nvSpPr>
        <p:spPr>
          <a:xfrm>
            <a:off x="472141" y="3369962"/>
            <a:ext cx="2510118" cy="3416320"/>
          </a:xfrm>
          <a:prstGeom prst="rect">
            <a:avLst/>
          </a:prstGeom>
          <a:noFill/>
        </p:spPr>
        <p:txBody>
          <a:bodyPr wrap="square" rtlCol="0">
            <a:spAutoFit/>
          </a:bodyPr>
          <a:lstStyle/>
          <a:p>
            <a:r>
              <a:rPr lang="en-US" sz="2400" dirty="0" smtClean="0">
                <a:latin typeface="Myriad Pro"/>
                <a:cs typeface="Myriad Pro"/>
              </a:rPr>
              <a:t>Variable number</a:t>
            </a:r>
          </a:p>
          <a:p>
            <a:r>
              <a:rPr lang="en-US" sz="2400" dirty="0">
                <a:latin typeface="Myriad Pro"/>
                <a:cs typeface="Myriad Pro"/>
              </a:rPr>
              <a:t>o</a:t>
            </a:r>
            <a:r>
              <a:rPr lang="en-US" sz="2400" dirty="0" smtClean="0">
                <a:latin typeface="Myriad Pro"/>
                <a:cs typeface="Myriad Pro"/>
              </a:rPr>
              <a:t>f inputs</a:t>
            </a:r>
          </a:p>
          <a:p>
            <a:endParaRPr lang="en-US" sz="2400" dirty="0">
              <a:latin typeface="Myriad Pro"/>
              <a:cs typeface="Myriad Pro"/>
            </a:endParaRPr>
          </a:p>
          <a:p>
            <a:r>
              <a:rPr lang="en-US" sz="2400" dirty="0" smtClean="0">
                <a:latin typeface="Myriad Pro"/>
                <a:cs typeface="Myriad Pro"/>
              </a:rPr>
              <a:t>Each individual input/output is:</a:t>
            </a:r>
          </a:p>
          <a:p>
            <a:r>
              <a:rPr lang="en-US" sz="2400" dirty="0" smtClean="0"/>
              <a:t>1		or	0</a:t>
            </a:r>
          </a:p>
          <a:p>
            <a:r>
              <a:rPr lang="en-US" sz="2400" dirty="0" smtClean="0"/>
              <a:t>ON		or	OFF</a:t>
            </a:r>
          </a:p>
          <a:p>
            <a:r>
              <a:rPr lang="en-US" sz="2400" dirty="0" smtClean="0"/>
              <a:t>TRUE	or	FALSE</a:t>
            </a:r>
          </a:p>
          <a:p>
            <a:endParaRPr lang="en-US" sz="2400" dirty="0">
              <a:latin typeface="Myriad Pro"/>
              <a:cs typeface="Myriad Pro"/>
            </a:endParaRPr>
          </a:p>
        </p:txBody>
      </p:sp>
      <p:sp>
        <p:nvSpPr>
          <p:cNvPr id="26" name="TextBox 25"/>
          <p:cNvSpPr txBox="1"/>
          <p:nvPr/>
        </p:nvSpPr>
        <p:spPr>
          <a:xfrm>
            <a:off x="5928659" y="3382551"/>
            <a:ext cx="2510118" cy="830997"/>
          </a:xfrm>
          <a:prstGeom prst="rect">
            <a:avLst/>
          </a:prstGeom>
          <a:noFill/>
        </p:spPr>
        <p:txBody>
          <a:bodyPr wrap="square" rtlCol="0">
            <a:spAutoFit/>
          </a:bodyPr>
          <a:lstStyle/>
          <a:p>
            <a:pPr algn="ctr"/>
            <a:r>
              <a:rPr lang="en-US" sz="2400" dirty="0" smtClean="0">
                <a:latin typeface="Myriad Pro"/>
                <a:cs typeface="Myriad Pro"/>
              </a:rPr>
              <a:t>One output</a:t>
            </a:r>
            <a:br>
              <a:rPr lang="en-US" sz="2400" dirty="0" smtClean="0">
                <a:latin typeface="Myriad Pro"/>
                <a:cs typeface="Myriad Pro"/>
              </a:rPr>
            </a:br>
            <a:r>
              <a:rPr lang="en-US" sz="2400" dirty="0" smtClean="0">
                <a:latin typeface="Myriad Pro"/>
                <a:cs typeface="Myriad Pro"/>
              </a:rPr>
              <a:t>(always)</a:t>
            </a:r>
            <a:endParaRPr lang="en-US" sz="2400" dirty="0">
              <a:latin typeface="Myriad Pro"/>
              <a:cs typeface="Myriad Pro"/>
            </a:endParaRPr>
          </a:p>
        </p:txBody>
      </p:sp>
      <p:grpSp>
        <p:nvGrpSpPr>
          <p:cNvPr id="27" name="Group 26"/>
          <p:cNvGrpSpPr/>
          <p:nvPr/>
        </p:nvGrpSpPr>
        <p:grpSpPr>
          <a:xfrm>
            <a:off x="3496232" y="3669556"/>
            <a:ext cx="1927413" cy="747059"/>
            <a:chOff x="3496232" y="3669556"/>
            <a:chExt cx="1927413" cy="747059"/>
          </a:xfrm>
        </p:grpSpPr>
        <p:cxnSp>
          <p:nvCxnSpPr>
            <p:cNvPr id="28" name="Straight Connector 27"/>
            <p:cNvCxnSpPr/>
            <p:nvPr/>
          </p:nvCxnSpPr>
          <p:spPr>
            <a:xfrm flipH="1">
              <a:off x="3496232" y="3857814"/>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3496232" y="4234331"/>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a:off x="5035174" y="4031132"/>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944470" y="3802548"/>
              <a:ext cx="971176" cy="461665"/>
            </a:xfrm>
            <a:prstGeom prst="rect">
              <a:avLst/>
            </a:prstGeom>
            <a:noFill/>
          </p:spPr>
          <p:txBody>
            <a:bodyPr wrap="square" rtlCol="0">
              <a:spAutoFit/>
            </a:bodyPr>
            <a:lstStyle/>
            <a:p>
              <a:pPr algn="ctr"/>
              <a:r>
                <a:rPr lang="en-US" sz="2400" dirty="0" smtClean="0">
                  <a:latin typeface="Myriad Pro"/>
                  <a:cs typeface="Myriad Pro"/>
                </a:rPr>
                <a:t>AND</a:t>
              </a:r>
              <a:endParaRPr lang="en-US" sz="2400" dirty="0">
                <a:latin typeface="Myriad Pro"/>
                <a:cs typeface="Myriad Pro"/>
              </a:endParaRPr>
            </a:p>
          </p:txBody>
        </p:sp>
        <p:sp>
          <p:nvSpPr>
            <p:cNvPr id="32" name="Delay 31"/>
            <p:cNvSpPr/>
            <p:nvPr/>
          </p:nvSpPr>
          <p:spPr>
            <a:xfrm>
              <a:off x="3884704" y="3669556"/>
              <a:ext cx="1150470" cy="747059"/>
            </a:xfrm>
            <a:prstGeom prst="flowChartDelay">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3511174" y="2209803"/>
            <a:ext cx="1867648" cy="732117"/>
            <a:chOff x="3526115" y="3629215"/>
            <a:chExt cx="1867648" cy="732117"/>
          </a:xfrm>
        </p:grpSpPr>
        <p:sp>
          <p:nvSpPr>
            <p:cNvPr id="34" name="Stored Data 33"/>
            <p:cNvSpPr/>
            <p:nvPr/>
          </p:nvSpPr>
          <p:spPr>
            <a:xfrm rot="10800000">
              <a:off x="3753218" y="3629215"/>
              <a:ext cx="1240118" cy="732117"/>
            </a:xfrm>
            <a:prstGeom prst="flowChartOnlineStorag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p:cNvCxnSpPr/>
            <p:nvPr/>
          </p:nvCxnSpPr>
          <p:spPr>
            <a:xfrm flipH="1">
              <a:off x="3541056" y="3818968"/>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a:off x="3526115" y="4195485"/>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a:off x="5005292" y="3995274"/>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3962396" y="3744263"/>
              <a:ext cx="971176" cy="461665"/>
            </a:xfrm>
            <a:prstGeom prst="rect">
              <a:avLst/>
            </a:prstGeom>
            <a:noFill/>
          </p:spPr>
          <p:txBody>
            <a:bodyPr wrap="square" rtlCol="0">
              <a:spAutoFit/>
            </a:bodyPr>
            <a:lstStyle/>
            <a:p>
              <a:pPr algn="ctr"/>
              <a:r>
                <a:rPr lang="en-US" sz="2400" dirty="0" smtClean="0">
                  <a:latin typeface="Myriad Pro"/>
                  <a:cs typeface="Myriad Pro"/>
                </a:rPr>
                <a:t>OR</a:t>
              </a:r>
              <a:endParaRPr lang="en-US" sz="2400" dirty="0">
                <a:latin typeface="Myriad Pro"/>
                <a:cs typeface="Myriad Pro"/>
              </a:endParaRPr>
            </a:p>
          </p:txBody>
        </p:sp>
      </p:grpSp>
    </p:spTree>
    <p:extLst>
      <p:ext uri="{BB962C8B-B14F-4D97-AF65-F5344CB8AC3E}">
        <p14:creationId xmlns:p14="http://schemas.microsoft.com/office/powerpoint/2010/main" val="36878194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Logic gates implement simple</a:t>
            </a:r>
            <a:br>
              <a:rPr lang="en-US" dirty="0" smtClean="0"/>
            </a:br>
            <a:r>
              <a:rPr lang="en-US" dirty="0" smtClean="0"/>
              <a:t>Boolean functions</a:t>
            </a:r>
            <a:endParaRPr lang="en-US" dirty="0"/>
          </a:p>
        </p:txBody>
      </p:sp>
      <p:grpSp>
        <p:nvGrpSpPr>
          <p:cNvPr id="33" name="Group 32"/>
          <p:cNvGrpSpPr/>
          <p:nvPr/>
        </p:nvGrpSpPr>
        <p:grpSpPr>
          <a:xfrm>
            <a:off x="3526115" y="3629215"/>
            <a:ext cx="1867648" cy="732117"/>
            <a:chOff x="3526115" y="3629215"/>
            <a:chExt cx="1867648" cy="732117"/>
          </a:xfrm>
        </p:grpSpPr>
        <p:sp>
          <p:nvSpPr>
            <p:cNvPr id="32" name="Stored Data 31"/>
            <p:cNvSpPr/>
            <p:nvPr/>
          </p:nvSpPr>
          <p:spPr>
            <a:xfrm rot="10800000">
              <a:off x="3753218" y="3629215"/>
              <a:ext cx="1240118" cy="732117"/>
            </a:xfrm>
            <a:prstGeom prst="flowChartOnlineStorag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flipH="1">
              <a:off x="3541056" y="3818968"/>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3526115" y="4195485"/>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H="1">
              <a:off x="5005292" y="3995274"/>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962396" y="3744263"/>
              <a:ext cx="971176" cy="461665"/>
            </a:xfrm>
            <a:prstGeom prst="rect">
              <a:avLst/>
            </a:prstGeom>
            <a:noFill/>
          </p:spPr>
          <p:txBody>
            <a:bodyPr wrap="square" rtlCol="0">
              <a:spAutoFit/>
            </a:bodyPr>
            <a:lstStyle/>
            <a:p>
              <a:pPr algn="ctr"/>
              <a:r>
                <a:rPr lang="en-US" sz="2400" dirty="0" smtClean="0">
                  <a:latin typeface="Myriad Pro"/>
                  <a:cs typeface="Myriad Pro"/>
                </a:rPr>
                <a:t>OR</a:t>
              </a:r>
              <a:endParaRPr lang="en-US" sz="2400" dirty="0">
                <a:latin typeface="Myriad Pro"/>
                <a:cs typeface="Myriad Pro"/>
              </a:endParaRPr>
            </a:p>
          </p:txBody>
        </p:sp>
      </p:grpSp>
      <p:sp>
        <p:nvSpPr>
          <p:cNvPr id="3" name="TextBox 2"/>
          <p:cNvSpPr txBox="1"/>
          <p:nvPr/>
        </p:nvSpPr>
        <p:spPr>
          <a:xfrm>
            <a:off x="6191624" y="3153968"/>
            <a:ext cx="2698377" cy="1754327"/>
          </a:xfrm>
          <a:prstGeom prst="rect">
            <a:avLst/>
          </a:prstGeom>
          <a:noFill/>
        </p:spPr>
        <p:txBody>
          <a:bodyPr wrap="square" rtlCol="0">
            <a:spAutoFit/>
          </a:bodyPr>
          <a:lstStyle/>
          <a:p>
            <a:pPr algn="ctr"/>
            <a:r>
              <a:rPr lang="en-US" dirty="0" smtClean="0"/>
              <a:t>Input1	Input2	Output</a:t>
            </a:r>
          </a:p>
          <a:p>
            <a:pPr algn="ctr"/>
            <a:endParaRPr lang="en-US" dirty="0" smtClean="0"/>
          </a:p>
          <a:p>
            <a:pPr algn="ctr"/>
            <a:r>
              <a:rPr lang="en-US" dirty="0" smtClean="0"/>
              <a:t>OFF		OFF		OFF</a:t>
            </a:r>
          </a:p>
          <a:p>
            <a:pPr algn="ctr"/>
            <a:r>
              <a:rPr lang="en-US" dirty="0" smtClean="0"/>
              <a:t>ON		OFF		ON</a:t>
            </a:r>
          </a:p>
          <a:p>
            <a:pPr algn="ctr"/>
            <a:r>
              <a:rPr lang="en-US" dirty="0" smtClean="0"/>
              <a:t>OFF		ON		ON</a:t>
            </a:r>
          </a:p>
          <a:p>
            <a:pPr algn="ctr"/>
            <a:r>
              <a:rPr lang="en-US" dirty="0" smtClean="0"/>
              <a:t>ON		ON		ON</a:t>
            </a:r>
          </a:p>
        </p:txBody>
      </p:sp>
      <p:cxnSp>
        <p:nvCxnSpPr>
          <p:cNvPr id="5" name="Straight Connector 4"/>
          <p:cNvCxnSpPr/>
          <p:nvPr/>
        </p:nvCxnSpPr>
        <p:spPr>
          <a:xfrm>
            <a:off x="6191624" y="3594851"/>
            <a:ext cx="26983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005483" y="327959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52612" y="3061636"/>
            <a:ext cx="2785035" cy="1938992"/>
          </a:xfrm>
          <a:prstGeom prst="rect">
            <a:avLst/>
          </a:prstGeom>
          <a:noFill/>
        </p:spPr>
        <p:txBody>
          <a:bodyPr wrap="square" rtlCol="0">
            <a:spAutoFit/>
          </a:bodyPr>
          <a:lstStyle/>
          <a:p>
            <a:r>
              <a:rPr lang="en-US" sz="2400" dirty="0" smtClean="0">
                <a:latin typeface="Myriad Pro"/>
                <a:cs typeface="Myriad Pro"/>
              </a:rPr>
              <a:t>We can fully describe each gate by its output for each possible input combination</a:t>
            </a:r>
            <a:endParaRPr lang="en-US" sz="2400" dirty="0">
              <a:latin typeface="Myriad Pro"/>
              <a:cs typeface="Myriad Pro"/>
            </a:endParaRPr>
          </a:p>
        </p:txBody>
      </p:sp>
      <p:sp>
        <p:nvSpPr>
          <p:cNvPr id="31" name="TextBox 30"/>
          <p:cNvSpPr txBox="1"/>
          <p:nvPr/>
        </p:nvSpPr>
        <p:spPr>
          <a:xfrm>
            <a:off x="6125884" y="2581836"/>
            <a:ext cx="2785035" cy="461665"/>
          </a:xfrm>
          <a:prstGeom prst="rect">
            <a:avLst/>
          </a:prstGeom>
          <a:noFill/>
        </p:spPr>
        <p:txBody>
          <a:bodyPr wrap="square" rtlCol="0">
            <a:spAutoFit/>
          </a:bodyPr>
          <a:lstStyle/>
          <a:p>
            <a:pPr algn="ctr"/>
            <a:r>
              <a:rPr lang="en-US" sz="2400" dirty="0" smtClean="0">
                <a:latin typeface="Myriad Pro"/>
                <a:cs typeface="Myriad Pro"/>
              </a:rPr>
              <a:t>The “OR” gate</a:t>
            </a:r>
            <a:endParaRPr lang="en-US" sz="2400" dirty="0">
              <a:latin typeface="Myriad Pro"/>
              <a:cs typeface="Myriad Pro"/>
            </a:endParaRPr>
          </a:p>
        </p:txBody>
      </p:sp>
    </p:spTree>
    <p:extLst>
      <p:ext uri="{BB962C8B-B14F-4D97-AF65-F5344CB8AC3E}">
        <p14:creationId xmlns:p14="http://schemas.microsoft.com/office/powerpoint/2010/main" val="408076072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extBox 25"/>
          <p:cNvSpPr txBox="1"/>
          <p:nvPr/>
        </p:nvSpPr>
        <p:spPr>
          <a:xfrm>
            <a:off x="6197601" y="3156655"/>
            <a:ext cx="2698377" cy="1754327"/>
          </a:xfrm>
          <a:prstGeom prst="rect">
            <a:avLst/>
          </a:prstGeom>
          <a:noFill/>
        </p:spPr>
        <p:txBody>
          <a:bodyPr wrap="square" rtlCol="0">
            <a:spAutoFit/>
          </a:bodyPr>
          <a:lstStyle/>
          <a:p>
            <a:pPr algn="ctr"/>
            <a:r>
              <a:rPr lang="en-US" dirty="0" smtClean="0"/>
              <a:t>Input1	Input2	Output</a:t>
            </a:r>
          </a:p>
          <a:p>
            <a:pPr algn="ctr"/>
            <a:endParaRPr lang="en-US" dirty="0" smtClean="0"/>
          </a:p>
          <a:p>
            <a:pPr algn="ctr"/>
            <a:r>
              <a:rPr lang="en-US" dirty="0" smtClean="0"/>
              <a:t>OFF		OFF		</a:t>
            </a:r>
            <a:r>
              <a:rPr lang="en-US" dirty="0" smtClean="0">
                <a:solidFill>
                  <a:srgbClr val="FFFFFF"/>
                </a:solidFill>
              </a:rPr>
              <a:t>OFF</a:t>
            </a:r>
          </a:p>
          <a:p>
            <a:pPr algn="ctr"/>
            <a:r>
              <a:rPr lang="en-US" dirty="0" smtClean="0"/>
              <a:t>ON		OFF		</a:t>
            </a:r>
            <a:r>
              <a:rPr lang="en-US" dirty="0" smtClean="0">
                <a:solidFill>
                  <a:srgbClr val="FFFFFF"/>
                </a:solidFill>
              </a:rPr>
              <a:t>OFF</a:t>
            </a:r>
          </a:p>
          <a:p>
            <a:pPr algn="ctr"/>
            <a:r>
              <a:rPr lang="en-US" dirty="0" smtClean="0"/>
              <a:t>OFF		ON		</a:t>
            </a:r>
            <a:r>
              <a:rPr lang="en-US" dirty="0" smtClean="0">
                <a:solidFill>
                  <a:srgbClr val="FFFFFF"/>
                </a:solidFill>
              </a:rPr>
              <a:t>OFF</a:t>
            </a:r>
          </a:p>
          <a:p>
            <a:pPr algn="ctr"/>
            <a:r>
              <a:rPr lang="en-US" dirty="0" smtClean="0"/>
              <a:t>ON		ON		</a:t>
            </a:r>
            <a:r>
              <a:rPr lang="en-US" dirty="0" smtClean="0">
                <a:solidFill>
                  <a:schemeClr val="bg1"/>
                </a:solidFill>
              </a:rPr>
              <a:t>ON</a:t>
            </a:r>
          </a:p>
        </p:txBody>
      </p:sp>
      <p:sp>
        <p:nvSpPr>
          <p:cNvPr id="2" name="Title 1"/>
          <p:cNvSpPr>
            <a:spLocks noGrp="1"/>
          </p:cNvSpPr>
          <p:nvPr>
            <p:ph type="title"/>
          </p:nvPr>
        </p:nvSpPr>
        <p:spPr/>
        <p:txBody>
          <a:bodyPr>
            <a:normAutofit fontScale="90000"/>
          </a:bodyPr>
          <a:lstStyle/>
          <a:p>
            <a:r>
              <a:rPr lang="en-US" dirty="0" smtClean="0"/>
              <a:t>Logic gates implement simple</a:t>
            </a:r>
            <a:br>
              <a:rPr lang="en-US" dirty="0" smtClean="0"/>
            </a:br>
            <a:r>
              <a:rPr lang="en-US" dirty="0" smtClean="0"/>
              <a:t>Boolean functions</a:t>
            </a:r>
            <a:endParaRPr lang="en-US" dirty="0"/>
          </a:p>
        </p:txBody>
      </p:sp>
      <p:sp>
        <p:nvSpPr>
          <p:cNvPr id="3" name="TextBox 2"/>
          <p:cNvSpPr txBox="1"/>
          <p:nvPr/>
        </p:nvSpPr>
        <p:spPr>
          <a:xfrm>
            <a:off x="6191624" y="3153968"/>
            <a:ext cx="2698377" cy="1754327"/>
          </a:xfrm>
          <a:prstGeom prst="rect">
            <a:avLst/>
          </a:prstGeom>
          <a:noFill/>
        </p:spPr>
        <p:txBody>
          <a:bodyPr wrap="square" rtlCol="0">
            <a:spAutoFit/>
          </a:bodyPr>
          <a:lstStyle/>
          <a:p>
            <a:pPr algn="ctr"/>
            <a:r>
              <a:rPr lang="en-US" dirty="0" smtClean="0"/>
              <a:t>Input1	Input2	Output</a:t>
            </a:r>
          </a:p>
          <a:p>
            <a:pPr algn="ctr"/>
            <a:endParaRPr lang="en-US" dirty="0" smtClean="0"/>
          </a:p>
          <a:p>
            <a:pPr algn="ctr"/>
            <a:r>
              <a:rPr lang="en-US" dirty="0" smtClean="0"/>
              <a:t>OFF		OFF		OFF</a:t>
            </a:r>
          </a:p>
          <a:p>
            <a:pPr algn="ctr"/>
            <a:r>
              <a:rPr lang="en-US" dirty="0" smtClean="0"/>
              <a:t>ON		OFF		OFF</a:t>
            </a:r>
          </a:p>
          <a:p>
            <a:pPr algn="ctr"/>
            <a:r>
              <a:rPr lang="en-US" dirty="0" smtClean="0"/>
              <a:t>OFF		ON		OFF</a:t>
            </a:r>
          </a:p>
          <a:p>
            <a:pPr algn="ctr"/>
            <a:r>
              <a:rPr lang="en-US" dirty="0" smtClean="0"/>
              <a:t>ON		ON		ON</a:t>
            </a:r>
          </a:p>
        </p:txBody>
      </p:sp>
      <p:cxnSp>
        <p:nvCxnSpPr>
          <p:cNvPr id="5" name="Straight Connector 4"/>
          <p:cNvCxnSpPr/>
          <p:nvPr/>
        </p:nvCxnSpPr>
        <p:spPr>
          <a:xfrm>
            <a:off x="6191624" y="3594851"/>
            <a:ext cx="26983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8005483" y="327959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52612" y="3061636"/>
            <a:ext cx="2785035" cy="1938992"/>
          </a:xfrm>
          <a:prstGeom prst="rect">
            <a:avLst/>
          </a:prstGeom>
          <a:noFill/>
        </p:spPr>
        <p:txBody>
          <a:bodyPr wrap="square" rtlCol="0">
            <a:spAutoFit/>
          </a:bodyPr>
          <a:lstStyle/>
          <a:p>
            <a:r>
              <a:rPr lang="en-US" sz="2400" dirty="0" smtClean="0">
                <a:latin typeface="Myriad Pro"/>
                <a:cs typeface="Myriad Pro"/>
              </a:rPr>
              <a:t>We can fully describe each gate by its output for each possible input combination</a:t>
            </a:r>
            <a:endParaRPr lang="en-US" sz="2400" dirty="0">
              <a:latin typeface="Myriad Pro"/>
              <a:cs typeface="Myriad Pro"/>
            </a:endParaRPr>
          </a:p>
        </p:txBody>
      </p:sp>
      <p:sp>
        <p:nvSpPr>
          <p:cNvPr id="31" name="TextBox 30"/>
          <p:cNvSpPr txBox="1"/>
          <p:nvPr/>
        </p:nvSpPr>
        <p:spPr>
          <a:xfrm>
            <a:off x="6125884" y="2581836"/>
            <a:ext cx="2785035" cy="461665"/>
          </a:xfrm>
          <a:prstGeom prst="rect">
            <a:avLst/>
          </a:prstGeom>
          <a:noFill/>
        </p:spPr>
        <p:txBody>
          <a:bodyPr wrap="square" rtlCol="0">
            <a:spAutoFit/>
          </a:bodyPr>
          <a:lstStyle/>
          <a:p>
            <a:pPr algn="ctr"/>
            <a:r>
              <a:rPr lang="en-US" sz="2400" dirty="0" smtClean="0">
                <a:latin typeface="Myriad Pro"/>
                <a:cs typeface="Myriad Pro"/>
              </a:rPr>
              <a:t>The “AND” gate</a:t>
            </a:r>
            <a:endParaRPr lang="en-US" sz="2400" dirty="0">
              <a:latin typeface="Myriad Pro"/>
              <a:cs typeface="Myriad Pro"/>
            </a:endParaRPr>
          </a:p>
        </p:txBody>
      </p:sp>
      <p:grpSp>
        <p:nvGrpSpPr>
          <p:cNvPr id="4" name="Group 3"/>
          <p:cNvGrpSpPr/>
          <p:nvPr/>
        </p:nvGrpSpPr>
        <p:grpSpPr>
          <a:xfrm>
            <a:off x="3496232" y="3669556"/>
            <a:ext cx="1927413" cy="747059"/>
            <a:chOff x="3496232" y="3669556"/>
            <a:chExt cx="1927413" cy="747059"/>
          </a:xfrm>
        </p:grpSpPr>
        <p:cxnSp>
          <p:nvCxnSpPr>
            <p:cNvPr id="13" name="Straight Connector 12"/>
            <p:cNvCxnSpPr/>
            <p:nvPr/>
          </p:nvCxnSpPr>
          <p:spPr>
            <a:xfrm flipH="1">
              <a:off x="3496232" y="3857814"/>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3496232" y="4234331"/>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5035174" y="4031132"/>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944470" y="3802548"/>
              <a:ext cx="971176" cy="461665"/>
            </a:xfrm>
            <a:prstGeom prst="rect">
              <a:avLst/>
            </a:prstGeom>
            <a:noFill/>
          </p:spPr>
          <p:txBody>
            <a:bodyPr wrap="square" rtlCol="0">
              <a:spAutoFit/>
            </a:bodyPr>
            <a:lstStyle/>
            <a:p>
              <a:pPr algn="ctr"/>
              <a:r>
                <a:rPr lang="en-US" sz="2400" dirty="0" smtClean="0">
                  <a:latin typeface="Myriad Pro"/>
                  <a:cs typeface="Myriad Pro"/>
                </a:rPr>
                <a:t>AND</a:t>
              </a:r>
              <a:endParaRPr lang="en-US" sz="2400" dirty="0">
                <a:latin typeface="Myriad Pro"/>
                <a:cs typeface="Myriad Pro"/>
              </a:endParaRPr>
            </a:p>
          </p:txBody>
        </p:sp>
        <p:sp>
          <p:nvSpPr>
            <p:cNvPr id="27" name="Delay 26"/>
            <p:cNvSpPr/>
            <p:nvPr/>
          </p:nvSpPr>
          <p:spPr>
            <a:xfrm>
              <a:off x="3884704" y="3669556"/>
              <a:ext cx="1150470" cy="747059"/>
            </a:xfrm>
            <a:prstGeom prst="flowChartDelay">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30076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Logic gates implement simple</a:t>
            </a:r>
            <a:br>
              <a:rPr lang="en-US" dirty="0" smtClean="0"/>
            </a:br>
            <a:r>
              <a:rPr lang="en-US" dirty="0" smtClean="0"/>
              <a:t>Boolean functions</a:t>
            </a:r>
            <a:endParaRPr lang="en-US" dirty="0"/>
          </a:p>
        </p:txBody>
      </p:sp>
      <p:grpSp>
        <p:nvGrpSpPr>
          <p:cNvPr id="24" name="Group 23"/>
          <p:cNvGrpSpPr/>
          <p:nvPr/>
        </p:nvGrpSpPr>
        <p:grpSpPr>
          <a:xfrm>
            <a:off x="3645644" y="3594851"/>
            <a:ext cx="2199343" cy="1016000"/>
            <a:chOff x="3406588" y="5423646"/>
            <a:chExt cx="2199343" cy="1016000"/>
          </a:xfrm>
        </p:grpSpPr>
        <p:sp>
          <p:nvSpPr>
            <p:cNvPr id="8" name="Isosceles Triangle 7"/>
            <p:cNvSpPr/>
            <p:nvPr/>
          </p:nvSpPr>
          <p:spPr>
            <a:xfrm rot="5400000">
              <a:off x="3847353" y="5371352"/>
              <a:ext cx="1016000" cy="1120588"/>
            </a:xfrm>
            <a:prstGeom prst="triangl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4900706" y="5767295"/>
              <a:ext cx="298824" cy="298824"/>
            </a:xfrm>
            <a:prstGeom prst="ellips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Connector 14"/>
            <p:cNvCxnSpPr/>
            <p:nvPr/>
          </p:nvCxnSpPr>
          <p:spPr>
            <a:xfrm flipH="1">
              <a:off x="3406588" y="5925671"/>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H="1">
              <a:off x="5217460" y="5910730"/>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3735292" y="5679897"/>
              <a:ext cx="971176" cy="461665"/>
            </a:xfrm>
            <a:prstGeom prst="rect">
              <a:avLst/>
            </a:prstGeom>
            <a:noFill/>
          </p:spPr>
          <p:txBody>
            <a:bodyPr wrap="square" rtlCol="0">
              <a:spAutoFit/>
            </a:bodyPr>
            <a:lstStyle/>
            <a:p>
              <a:pPr algn="ctr"/>
              <a:r>
                <a:rPr lang="en-US" sz="2400" dirty="0" smtClean="0">
                  <a:latin typeface="Myriad Pro"/>
                  <a:cs typeface="Myriad Pro"/>
                </a:rPr>
                <a:t>NOT</a:t>
              </a:r>
              <a:endParaRPr lang="en-US" sz="2400" dirty="0">
                <a:latin typeface="Myriad Pro"/>
                <a:cs typeface="Myriad Pro"/>
              </a:endParaRPr>
            </a:p>
          </p:txBody>
        </p:sp>
      </p:grpSp>
      <p:sp>
        <p:nvSpPr>
          <p:cNvPr id="3" name="TextBox 2"/>
          <p:cNvSpPr txBox="1"/>
          <p:nvPr/>
        </p:nvSpPr>
        <p:spPr>
          <a:xfrm>
            <a:off x="6191624" y="3557375"/>
            <a:ext cx="2698377" cy="1200329"/>
          </a:xfrm>
          <a:prstGeom prst="rect">
            <a:avLst/>
          </a:prstGeom>
          <a:noFill/>
        </p:spPr>
        <p:txBody>
          <a:bodyPr wrap="square" rtlCol="0">
            <a:spAutoFit/>
          </a:bodyPr>
          <a:lstStyle/>
          <a:p>
            <a:pPr algn="ctr"/>
            <a:r>
              <a:rPr lang="en-US" dirty="0" smtClean="0"/>
              <a:t>Input	Output</a:t>
            </a:r>
          </a:p>
          <a:p>
            <a:pPr algn="ctr"/>
            <a:endParaRPr lang="en-US" dirty="0"/>
          </a:p>
          <a:p>
            <a:pPr algn="ctr"/>
            <a:r>
              <a:rPr lang="en-US" dirty="0" smtClean="0"/>
              <a:t>OFF		 ON</a:t>
            </a:r>
          </a:p>
          <a:p>
            <a:pPr algn="ctr"/>
            <a:r>
              <a:rPr lang="en-US" dirty="0" smtClean="0"/>
              <a:t>ON		OFF</a:t>
            </a:r>
          </a:p>
        </p:txBody>
      </p:sp>
      <p:cxnSp>
        <p:nvCxnSpPr>
          <p:cNvPr id="5" name="Straight Connector 4"/>
          <p:cNvCxnSpPr/>
          <p:nvPr/>
        </p:nvCxnSpPr>
        <p:spPr>
          <a:xfrm>
            <a:off x="6618941" y="3998258"/>
            <a:ext cx="1822824"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7497484" y="3682997"/>
            <a:ext cx="0" cy="1074707"/>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52612" y="3061636"/>
            <a:ext cx="2785035" cy="1938992"/>
          </a:xfrm>
          <a:prstGeom prst="rect">
            <a:avLst/>
          </a:prstGeom>
          <a:noFill/>
        </p:spPr>
        <p:txBody>
          <a:bodyPr wrap="square" rtlCol="0">
            <a:spAutoFit/>
          </a:bodyPr>
          <a:lstStyle/>
          <a:p>
            <a:r>
              <a:rPr lang="en-US" sz="2400" dirty="0" smtClean="0">
                <a:latin typeface="Myriad Pro"/>
                <a:cs typeface="Myriad Pro"/>
              </a:rPr>
              <a:t>We can fully describe each gate by its output for each possible input combination</a:t>
            </a:r>
            <a:endParaRPr lang="en-US" sz="2400" dirty="0">
              <a:latin typeface="Myriad Pro"/>
              <a:cs typeface="Myriad Pro"/>
            </a:endParaRPr>
          </a:p>
        </p:txBody>
      </p:sp>
      <p:sp>
        <p:nvSpPr>
          <p:cNvPr id="31" name="TextBox 30"/>
          <p:cNvSpPr txBox="1"/>
          <p:nvPr/>
        </p:nvSpPr>
        <p:spPr>
          <a:xfrm>
            <a:off x="6125884" y="2985243"/>
            <a:ext cx="2785035" cy="461665"/>
          </a:xfrm>
          <a:prstGeom prst="rect">
            <a:avLst/>
          </a:prstGeom>
          <a:noFill/>
        </p:spPr>
        <p:txBody>
          <a:bodyPr wrap="square" rtlCol="0">
            <a:spAutoFit/>
          </a:bodyPr>
          <a:lstStyle/>
          <a:p>
            <a:pPr algn="ctr"/>
            <a:r>
              <a:rPr lang="en-US" sz="2400" dirty="0" smtClean="0">
                <a:latin typeface="Myriad Pro"/>
                <a:cs typeface="Myriad Pro"/>
              </a:rPr>
              <a:t>The “NOT” gate</a:t>
            </a:r>
            <a:endParaRPr lang="en-US" sz="2400" dirty="0">
              <a:latin typeface="Myriad Pro"/>
              <a:cs typeface="Myriad Pro"/>
            </a:endParaRPr>
          </a:p>
        </p:txBody>
      </p:sp>
    </p:spTree>
    <p:extLst>
      <p:ext uri="{BB962C8B-B14F-4D97-AF65-F5344CB8AC3E}">
        <p14:creationId xmlns:p14="http://schemas.microsoft.com/office/powerpoint/2010/main" val="143375806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last logic gate you’ll ever buy</a:t>
            </a:r>
            <a:endParaRPr lang="en-US" dirty="0"/>
          </a:p>
        </p:txBody>
      </p:sp>
      <p:sp>
        <p:nvSpPr>
          <p:cNvPr id="9" name="TextBox 8"/>
          <p:cNvSpPr txBox="1"/>
          <p:nvPr/>
        </p:nvSpPr>
        <p:spPr>
          <a:xfrm>
            <a:off x="5202516" y="3339533"/>
            <a:ext cx="2698377" cy="1754327"/>
          </a:xfrm>
          <a:prstGeom prst="rect">
            <a:avLst/>
          </a:prstGeom>
          <a:noFill/>
        </p:spPr>
        <p:txBody>
          <a:bodyPr wrap="square" rtlCol="0">
            <a:spAutoFit/>
          </a:bodyPr>
          <a:lstStyle/>
          <a:p>
            <a:pPr algn="ctr"/>
            <a:r>
              <a:rPr lang="en-US" dirty="0" smtClean="0"/>
              <a:t>Input1	Input2	Output</a:t>
            </a:r>
          </a:p>
          <a:p>
            <a:pPr algn="ctr"/>
            <a:endParaRPr lang="en-US" dirty="0" smtClean="0"/>
          </a:p>
          <a:p>
            <a:pPr algn="ctr"/>
            <a:r>
              <a:rPr lang="en-US" dirty="0" smtClean="0"/>
              <a:t>OFF		OFF		ON</a:t>
            </a:r>
          </a:p>
          <a:p>
            <a:pPr algn="ctr"/>
            <a:r>
              <a:rPr lang="en-US" dirty="0" smtClean="0"/>
              <a:t>ON		OFF		ON</a:t>
            </a:r>
          </a:p>
          <a:p>
            <a:pPr algn="ctr"/>
            <a:r>
              <a:rPr lang="en-US" dirty="0" smtClean="0"/>
              <a:t>OFF		ON		ON</a:t>
            </a:r>
          </a:p>
          <a:p>
            <a:pPr algn="ctr"/>
            <a:r>
              <a:rPr lang="en-US" dirty="0" smtClean="0"/>
              <a:t>ON		ON		OFF</a:t>
            </a:r>
          </a:p>
        </p:txBody>
      </p:sp>
      <p:cxnSp>
        <p:nvCxnSpPr>
          <p:cNvPr id="10" name="Straight Connector 9"/>
          <p:cNvCxnSpPr/>
          <p:nvPr/>
        </p:nvCxnSpPr>
        <p:spPr>
          <a:xfrm>
            <a:off x="5202516" y="3780416"/>
            <a:ext cx="26983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016375" y="3465155"/>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5136776" y="2767401"/>
            <a:ext cx="2785035" cy="461665"/>
          </a:xfrm>
          <a:prstGeom prst="rect">
            <a:avLst/>
          </a:prstGeom>
          <a:noFill/>
        </p:spPr>
        <p:txBody>
          <a:bodyPr wrap="square" rtlCol="0">
            <a:spAutoFit/>
          </a:bodyPr>
          <a:lstStyle/>
          <a:p>
            <a:pPr algn="ctr"/>
            <a:r>
              <a:rPr lang="en-US" sz="2400" dirty="0" smtClean="0">
                <a:latin typeface="Myriad Pro"/>
                <a:cs typeface="Myriad Pro"/>
              </a:rPr>
              <a:t>The “NAND” gate</a:t>
            </a:r>
            <a:endParaRPr lang="en-US" sz="2400" dirty="0">
              <a:latin typeface="Myriad Pro"/>
              <a:cs typeface="Myriad Pro"/>
            </a:endParaRPr>
          </a:p>
        </p:txBody>
      </p:sp>
      <p:grpSp>
        <p:nvGrpSpPr>
          <p:cNvPr id="33" name="Group 32"/>
          <p:cNvGrpSpPr/>
          <p:nvPr/>
        </p:nvGrpSpPr>
        <p:grpSpPr>
          <a:xfrm>
            <a:off x="1344704" y="5077017"/>
            <a:ext cx="2196351" cy="747059"/>
            <a:chOff x="1464232" y="5077017"/>
            <a:chExt cx="2196351" cy="747059"/>
          </a:xfrm>
        </p:grpSpPr>
        <p:cxnSp>
          <p:nvCxnSpPr>
            <p:cNvPr id="13" name="Straight Connector 12"/>
            <p:cNvCxnSpPr/>
            <p:nvPr/>
          </p:nvCxnSpPr>
          <p:spPr>
            <a:xfrm flipH="1">
              <a:off x="1464232" y="5265275"/>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464232" y="5641792"/>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3272112" y="5438593"/>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12470" y="5210009"/>
              <a:ext cx="971176" cy="461665"/>
            </a:xfrm>
            <a:prstGeom prst="rect">
              <a:avLst/>
            </a:prstGeom>
            <a:noFill/>
          </p:spPr>
          <p:txBody>
            <a:bodyPr wrap="square" rtlCol="0">
              <a:spAutoFit/>
            </a:bodyPr>
            <a:lstStyle/>
            <a:p>
              <a:pPr algn="ctr"/>
              <a:r>
                <a:rPr lang="en-US" sz="2400" dirty="0" smtClean="0">
                  <a:latin typeface="Myriad Pro"/>
                  <a:cs typeface="Myriad Pro"/>
                </a:rPr>
                <a:t>NAND</a:t>
              </a:r>
              <a:endParaRPr lang="en-US" sz="2400" dirty="0">
                <a:latin typeface="Myriad Pro"/>
                <a:cs typeface="Myriad Pro"/>
              </a:endParaRPr>
            </a:p>
          </p:txBody>
        </p:sp>
        <p:sp>
          <p:nvSpPr>
            <p:cNvPr id="17" name="Delay 16"/>
            <p:cNvSpPr/>
            <p:nvPr/>
          </p:nvSpPr>
          <p:spPr>
            <a:xfrm>
              <a:off x="1852704" y="5077017"/>
              <a:ext cx="1150470" cy="747059"/>
            </a:xfrm>
            <a:prstGeom prst="flowChartDelay">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003174" y="5304124"/>
              <a:ext cx="268938" cy="268938"/>
            </a:xfrm>
            <a:prstGeom prst="ellips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72238" y="2267849"/>
            <a:ext cx="3727830" cy="1016000"/>
            <a:chOff x="2383110" y="2474037"/>
            <a:chExt cx="3727830" cy="1016000"/>
          </a:xfrm>
        </p:grpSpPr>
        <p:sp>
          <p:nvSpPr>
            <p:cNvPr id="21" name="Isosceles Triangle 20"/>
            <p:cNvSpPr/>
            <p:nvPr/>
          </p:nvSpPr>
          <p:spPr>
            <a:xfrm rot="5400000">
              <a:off x="4367303" y="2421743"/>
              <a:ext cx="1016000" cy="1120588"/>
            </a:xfrm>
            <a:prstGeom prst="triangl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p:cNvSpPr/>
            <p:nvPr/>
          </p:nvSpPr>
          <p:spPr>
            <a:xfrm>
              <a:off x="5420656" y="2817686"/>
              <a:ext cx="298824" cy="298824"/>
            </a:xfrm>
            <a:prstGeom prst="ellips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 name="Straight Connector 23"/>
            <p:cNvCxnSpPr/>
            <p:nvPr/>
          </p:nvCxnSpPr>
          <p:spPr>
            <a:xfrm flipH="1">
              <a:off x="5722469" y="2961121"/>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4255242" y="2730288"/>
              <a:ext cx="971176" cy="461665"/>
            </a:xfrm>
            <a:prstGeom prst="rect">
              <a:avLst/>
            </a:prstGeom>
            <a:noFill/>
          </p:spPr>
          <p:txBody>
            <a:bodyPr wrap="square" rtlCol="0">
              <a:spAutoFit/>
            </a:bodyPr>
            <a:lstStyle/>
            <a:p>
              <a:pPr algn="ctr"/>
              <a:r>
                <a:rPr lang="en-US" sz="2400" dirty="0" smtClean="0">
                  <a:latin typeface="Myriad Pro"/>
                  <a:cs typeface="Myriad Pro"/>
                </a:rPr>
                <a:t>NOT</a:t>
              </a:r>
              <a:endParaRPr lang="en-US" sz="2400" dirty="0">
                <a:latin typeface="Myriad Pro"/>
                <a:cs typeface="Myriad Pro"/>
              </a:endParaRPr>
            </a:p>
          </p:txBody>
        </p:sp>
        <p:grpSp>
          <p:nvGrpSpPr>
            <p:cNvPr id="26" name="Group 25"/>
            <p:cNvGrpSpPr/>
            <p:nvPr/>
          </p:nvGrpSpPr>
          <p:grpSpPr>
            <a:xfrm>
              <a:off x="2383110" y="2587591"/>
              <a:ext cx="1927413" cy="747059"/>
              <a:chOff x="3496232" y="3669556"/>
              <a:chExt cx="1927413" cy="747059"/>
            </a:xfrm>
          </p:grpSpPr>
          <p:cxnSp>
            <p:nvCxnSpPr>
              <p:cNvPr id="27" name="Straight Connector 26"/>
              <p:cNvCxnSpPr/>
              <p:nvPr/>
            </p:nvCxnSpPr>
            <p:spPr>
              <a:xfrm flipH="1">
                <a:off x="3496232" y="3857814"/>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3496232" y="4234331"/>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5035174" y="4031132"/>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3944470" y="3802548"/>
                <a:ext cx="971176" cy="461665"/>
              </a:xfrm>
              <a:prstGeom prst="rect">
                <a:avLst/>
              </a:prstGeom>
              <a:noFill/>
            </p:spPr>
            <p:txBody>
              <a:bodyPr wrap="square" rtlCol="0">
                <a:spAutoFit/>
              </a:bodyPr>
              <a:lstStyle/>
              <a:p>
                <a:pPr algn="ctr"/>
                <a:r>
                  <a:rPr lang="en-US" sz="2400" dirty="0" smtClean="0">
                    <a:latin typeface="Myriad Pro"/>
                    <a:cs typeface="Myriad Pro"/>
                  </a:rPr>
                  <a:t>AND</a:t>
                </a:r>
                <a:endParaRPr lang="en-US" sz="2400" dirty="0">
                  <a:latin typeface="Myriad Pro"/>
                  <a:cs typeface="Myriad Pro"/>
                </a:endParaRPr>
              </a:p>
            </p:txBody>
          </p:sp>
          <p:sp>
            <p:nvSpPr>
              <p:cNvPr id="31" name="Delay 30"/>
              <p:cNvSpPr/>
              <p:nvPr/>
            </p:nvSpPr>
            <p:spPr>
              <a:xfrm>
                <a:off x="3884704" y="3669556"/>
                <a:ext cx="1150470" cy="747059"/>
              </a:xfrm>
              <a:prstGeom prst="flowChartDelay">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4" name="TextBox 33"/>
          <p:cNvSpPr txBox="1"/>
          <p:nvPr/>
        </p:nvSpPr>
        <p:spPr>
          <a:xfrm>
            <a:off x="1688352" y="3914588"/>
            <a:ext cx="1240117" cy="553998"/>
          </a:xfrm>
          <a:prstGeom prst="rect">
            <a:avLst/>
          </a:prstGeom>
          <a:noFill/>
        </p:spPr>
        <p:txBody>
          <a:bodyPr wrap="square" rtlCol="0">
            <a:spAutoFit/>
          </a:bodyPr>
          <a:lstStyle/>
          <a:p>
            <a:pPr algn="ctr"/>
            <a:r>
              <a:rPr lang="en-US" sz="3000" dirty="0" smtClean="0">
                <a:latin typeface="Myriad Pro"/>
                <a:cs typeface="Myriad Pro"/>
              </a:rPr>
              <a:t>=</a:t>
            </a:r>
            <a:endParaRPr lang="en-US" sz="3000" dirty="0">
              <a:latin typeface="Myriad Pro"/>
              <a:cs typeface="Myriad Pro"/>
            </a:endParaRPr>
          </a:p>
        </p:txBody>
      </p:sp>
      <p:sp>
        <p:nvSpPr>
          <p:cNvPr id="35" name="TextBox 34"/>
          <p:cNvSpPr txBox="1"/>
          <p:nvPr/>
        </p:nvSpPr>
        <p:spPr>
          <a:xfrm>
            <a:off x="5202516" y="3339633"/>
            <a:ext cx="2698377" cy="1754327"/>
          </a:xfrm>
          <a:prstGeom prst="rect">
            <a:avLst/>
          </a:prstGeom>
          <a:noFill/>
        </p:spPr>
        <p:txBody>
          <a:bodyPr wrap="square" rtlCol="0">
            <a:spAutoFit/>
          </a:bodyPr>
          <a:lstStyle/>
          <a:p>
            <a:pPr algn="ctr"/>
            <a:r>
              <a:rPr lang="en-US" dirty="0" smtClean="0"/>
              <a:t>Input1	Input2	Output</a:t>
            </a:r>
          </a:p>
          <a:p>
            <a:pPr algn="ctr"/>
            <a:endParaRPr lang="en-US" dirty="0" smtClean="0"/>
          </a:p>
          <a:p>
            <a:pPr algn="ctr"/>
            <a:r>
              <a:rPr lang="en-US" dirty="0" smtClean="0"/>
              <a:t>OFF		OFF		</a:t>
            </a:r>
            <a:r>
              <a:rPr lang="en-US" dirty="0" smtClean="0">
                <a:solidFill>
                  <a:srgbClr val="FFFFFF"/>
                </a:solidFill>
              </a:rPr>
              <a:t>ON</a:t>
            </a:r>
          </a:p>
          <a:p>
            <a:pPr algn="ctr"/>
            <a:r>
              <a:rPr lang="en-US" dirty="0" smtClean="0"/>
              <a:t>ON		OFF		</a:t>
            </a:r>
            <a:r>
              <a:rPr lang="en-US" dirty="0" smtClean="0">
                <a:solidFill>
                  <a:srgbClr val="FFFFFF"/>
                </a:solidFill>
              </a:rPr>
              <a:t>ON</a:t>
            </a:r>
          </a:p>
          <a:p>
            <a:pPr algn="ctr"/>
            <a:r>
              <a:rPr lang="en-US" dirty="0" smtClean="0"/>
              <a:t>OFF		ON		</a:t>
            </a:r>
            <a:r>
              <a:rPr lang="en-US" dirty="0" smtClean="0">
                <a:solidFill>
                  <a:srgbClr val="FFFFFF"/>
                </a:solidFill>
              </a:rPr>
              <a:t>ON</a:t>
            </a:r>
          </a:p>
          <a:p>
            <a:pPr algn="ctr"/>
            <a:r>
              <a:rPr lang="en-US" dirty="0" smtClean="0"/>
              <a:t>ON		ON		</a:t>
            </a:r>
            <a:r>
              <a:rPr lang="en-US" dirty="0" smtClean="0">
                <a:solidFill>
                  <a:srgbClr val="FFFFFF"/>
                </a:solidFill>
              </a:rPr>
              <a:t>OFF</a:t>
            </a:r>
          </a:p>
        </p:txBody>
      </p:sp>
    </p:spTree>
    <p:extLst>
      <p:ext uri="{BB962C8B-B14F-4D97-AF65-F5344CB8AC3E}">
        <p14:creationId xmlns:p14="http://schemas.microsoft.com/office/powerpoint/2010/main" val="11385739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The tables are turning</a:t>
            </a:r>
            <a:endParaRPr lang="en-US" dirty="0">
              <a:latin typeface="Myriad Pro"/>
              <a:cs typeface="Myriad Pro"/>
            </a:endParaRPr>
          </a:p>
        </p:txBody>
      </p:sp>
      <p:pic>
        <p:nvPicPr>
          <p:cNvPr id="3" name="Picture 2"/>
          <p:cNvPicPr>
            <a:picLocks noChangeAspect="1"/>
          </p:cNvPicPr>
          <p:nvPr/>
        </p:nvPicPr>
        <p:blipFill rotWithShape="1">
          <a:blip r:embed="rId3"/>
          <a:srcRect l="25341" t="23876" r="20649" b="3654"/>
          <a:stretch/>
        </p:blipFill>
        <p:spPr>
          <a:xfrm>
            <a:off x="1331247" y="3681780"/>
            <a:ext cx="3155336" cy="2818151"/>
          </a:xfrm>
          <a:prstGeom prst="rect">
            <a:avLst/>
          </a:prstGeom>
        </p:spPr>
      </p:pic>
      <p:pic>
        <p:nvPicPr>
          <p:cNvPr id="7" name="Picture 6"/>
          <p:cNvPicPr>
            <a:picLocks noChangeAspect="1"/>
          </p:cNvPicPr>
          <p:nvPr/>
        </p:nvPicPr>
        <p:blipFill>
          <a:blip r:embed="rId4"/>
          <a:stretch>
            <a:fillRect/>
          </a:stretch>
        </p:blipFill>
        <p:spPr>
          <a:xfrm>
            <a:off x="1331246" y="1285685"/>
            <a:ext cx="4259725" cy="2396095"/>
          </a:xfrm>
          <a:prstGeom prst="rect">
            <a:avLst/>
          </a:prstGeom>
        </p:spPr>
      </p:pic>
      <p:pic>
        <p:nvPicPr>
          <p:cNvPr id="8" name="Picture 7"/>
          <p:cNvPicPr>
            <a:picLocks noChangeAspect="1"/>
          </p:cNvPicPr>
          <p:nvPr/>
        </p:nvPicPr>
        <p:blipFill rotWithShape="1">
          <a:blip r:embed="rId5"/>
          <a:srcRect l="33208"/>
          <a:stretch/>
        </p:blipFill>
        <p:spPr>
          <a:xfrm>
            <a:off x="5590971" y="1285684"/>
            <a:ext cx="2400610" cy="2396095"/>
          </a:xfrm>
          <a:prstGeom prst="rect">
            <a:avLst/>
          </a:prstGeom>
        </p:spPr>
      </p:pic>
      <p:pic>
        <p:nvPicPr>
          <p:cNvPr id="9" name="Picture 8"/>
          <p:cNvPicPr>
            <a:picLocks noChangeAspect="1"/>
          </p:cNvPicPr>
          <p:nvPr/>
        </p:nvPicPr>
        <p:blipFill rotWithShape="1">
          <a:blip r:embed="rId6"/>
          <a:srcRect r="3587"/>
          <a:stretch/>
        </p:blipFill>
        <p:spPr>
          <a:xfrm>
            <a:off x="4486583" y="3681779"/>
            <a:ext cx="3504998" cy="2818151"/>
          </a:xfrm>
          <a:prstGeom prst="rect">
            <a:avLst/>
          </a:prstGeom>
        </p:spPr>
      </p:pic>
    </p:spTree>
    <p:extLst>
      <p:ext uri="{BB962C8B-B14F-4D97-AF65-F5344CB8AC3E}">
        <p14:creationId xmlns:p14="http://schemas.microsoft.com/office/powerpoint/2010/main" val="230679247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You can implement </a:t>
            </a:r>
            <a:r>
              <a:rPr lang="en-US" i="1" dirty="0" smtClean="0"/>
              <a:t>any</a:t>
            </a:r>
            <a:r>
              <a:rPr lang="en-US" dirty="0" smtClean="0"/>
              <a:t> Boolean function using just NAND gates</a:t>
            </a:r>
            <a:endParaRPr lang="en-US" dirty="0"/>
          </a:p>
        </p:txBody>
      </p:sp>
      <p:sp>
        <p:nvSpPr>
          <p:cNvPr id="9" name="TextBox 8"/>
          <p:cNvSpPr txBox="1"/>
          <p:nvPr/>
        </p:nvSpPr>
        <p:spPr>
          <a:xfrm>
            <a:off x="809810" y="4236004"/>
            <a:ext cx="2698377" cy="1754327"/>
          </a:xfrm>
          <a:prstGeom prst="rect">
            <a:avLst/>
          </a:prstGeom>
          <a:noFill/>
        </p:spPr>
        <p:txBody>
          <a:bodyPr wrap="square" rtlCol="0">
            <a:spAutoFit/>
          </a:bodyPr>
          <a:lstStyle/>
          <a:p>
            <a:pPr algn="ctr"/>
            <a:r>
              <a:rPr lang="en-US" dirty="0" smtClean="0"/>
              <a:t>Input1	Input2	Output</a:t>
            </a:r>
          </a:p>
          <a:p>
            <a:pPr algn="ctr"/>
            <a:endParaRPr lang="en-US" dirty="0" smtClean="0"/>
          </a:p>
          <a:p>
            <a:pPr algn="ctr"/>
            <a:r>
              <a:rPr lang="en-US" dirty="0" smtClean="0"/>
              <a:t>OFF		OFF		ON</a:t>
            </a:r>
          </a:p>
          <a:p>
            <a:pPr algn="ctr"/>
            <a:r>
              <a:rPr lang="en-US" dirty="0" smtClean="0"/>
              <a:t>ON		OFF		ON</a:t>
            </a:r>
          </a:p>
          <a:p>
            <a:pPr algn="ctr"/>
            <a:r>
              <a:rPr lang="en-US" dirty="0" smtClean="0"/>
              <a:t>OFF		ON		ON</a:t>
            </a:r>
          </a:p>
          <a:p>
            <a:pPr algn="ctr"/>
            <a:r>
              <a:rPr lang="en-US" dirty="0" smtClean="0"/>
              <a:t>ON		ON		OFF</a:t>
            </a:r>
          </a:p>
        </p:txBody>
      </p:sp>
      <p:cxnSp>
        <p:nvCxnSpPr>
          <p:cNvPr id="10" name="Straight Connector 9"/>
          <p:cNvCxnSpPr/>
          <p:nvPr/>
        </p:nvCxnSpPr>
        <p:spPr>
          <a:xfrm>
            <a:off x="809810" y="4676887"/>
            <a:ext cx="2698377"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623669" y="4361626"/>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744070" y="3663872"/>
            <a:ext cx="2785035" cy="461665"/>
          </a:xfrm>
          <a:prstGeom prst="rect">
            <a:avLst/>
          </a:prstGeom>
          <a:noFill/>
        </p:spPr>
        <p:txBody>
          <a:bodyPr wrap="square" rtlCol="0">
            <a:spAutoFit/>
          </a:bodyPr>
          <a:lstStyle/>
          <a:p>
            <a:pPr algn="ctr"/>
            <a:r>
              <a:rPr lang="en-US" sz="2400" dirty="0" smtClean="0">
                <a:latin typeface="Myriad Pro"/>
                <a:cs typeface="Myriad Pro"/>
              </a:rPr>
              <a:t>The “NAND” gate</a:t>
            </a:r>
            <a:endParaRPr lang="en-US" sz="2400" dirty="0">
              <a:latin typeface="Myriad Pro"/>
              <a:cs typeface="Myriad Pro"/>
            </a:endParaRPr>
          </a:p>
        </p:txBody>
      </p:sp>
      <p:grpSp>
        <p:nvGrpSpPr>
          <p:cNvPr id="33" name="Group 32"/>
          <p:cNvGrpSpPr/>
          <p:nvPr/>
        </p:nvGrpSpPr>
        <p:grpSpPr>
          <a:xfrm>
            <a:off x="1060821" y="2060704"/>
            <a:ext cx="2196351" cy="747059"/>
            <a:chOff x="1464232" y="5077017"/>
            <a:chExt cx="2196351" cy="747059"/>
          </a:xfrm>
        </p:grpSpPr>
        <p:cxnSp>
          <p:nvCxnSpPr>
            <p:cNvPr id="13" name="Straight Connector 12"/>
            <p:cNvCxnSpPr/>
            <p:nvPr/>
          </p:nvCxnSpPr>
          <p:spPr>
            <a:xfrm flipH="1">
              <a:off x="1464232" y="5265275"/>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flipH="1">
              <a:off x="1464232" y="5641792"/>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H="1">
              <a:off x="3272112" y="5438593"/>
              <a:ext cx="388471"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912470" y="5210009"/>
              <a:ext cx="971176" cy="461665"/>
            </a:xfrm>
            <a:prstGeom prst="rect">
              <a:avLst/>
            </a:prstGeom>
            <a:noFill/>
          </p:spPr>
          <p:txBody>
            <a:bodyPr wrap="square" rtlCol="0">
              <a:spAutoFit/>
            </a:bodyPr>
            <a:lstStyle/>
            <a:p>
              <a:pPr algn="ctr"/>
              <a:r>
                <a:rPr lang="en-US" sz="2400" dirty="0" smtClean="0">
                  <a:latin typeface="Myriad Pro"/>
                  <a:cs typeface="Myriad Pro"/>
                </a:rPr>
                <a:t>NAND</a:t>
              </a:r>
              <a:endParaRPr lang="en-US" sz="2400" dirty="0">
                <a:latin typeface="Myriad Pro"/>
                <a:cs typeface="Myriad Pro"/>
              </a:endParaRPr>
            </a:p>
          </p:txBody>
        </p:sp>
        <p:sp>
          <p:nvSpPr>
            <p:cNvPr id="17" name="Delay 16"/>
            <p:cNvSpPr/>
            <p:nvPr/>
          </p:nvSpPr>
          <p:spPr>
            <a:xfrm>
              <a:off x="1852704" y="5077017"/>
              <a:ext cx="1150470" cy="747059"/>
            </a:xfrm>
            <a:prstGeom prst="flowChartDelay">
              <a:avLst/>
            </a:prstGeom>
            <a:no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3003174" y="5304124"/>
              <a:ext cx="268938" cy="268938"/>
            </a:xfrm>
            <a:prstGeom prst="ellips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TextBox 2"/>
          <p:cNvSpPr txBox="1"/>
          <p:nvPr/>
        </p:nvSpPr>
        <p:spPr>
          <a:xfrm>
            <a:off x="4407647" y="2642231"/>
            <a:ext cx="4049059" cy="2308324"/>
          </a:xfrm>
          <a:prstGeom prst="rect">
            <a:avLst/>
          </a:prstGeom>
          <a:noFill/>
        </p:spPr>
        <p:txBody>
          <a:bodyPr wrap="square" rtlCol="0">
            <a:spAutoFit/>
          </a:bodyPr>
          <a:lstStyle/>
          <a:p>
            <a:r>
              <a:rPr lang="en-US" sz="2400" dirty="0" smtClean="0">
                <a:latin typeface="Myriad Pro"/>
                <a:cs typeface="Myriad Pro"/>
              </a:rPr>
              <a:t>Try it yourselves:</a:t>
            </a:r>
          </a:p>
          <a:p>
            <a:endParaRPr lang="en-US" sz="2400" dirty="0" smtClean="0">
              <a:latin typeface="Myriad Pro"/>
              <a:cs typeface="Myriad Pro"/>
            </a:endParaRPr>
          </a:p>
          <a:p>
            <a:r>
              <a:rPr lang="en-US" sz="2400" dirty="0" smtClean="0">
                <a:latin typeface="Myriad Pro"/>
                <a:cs typeface="Myriad Pro"/>
              </a:rPr>
              <a:t>Can you make a two-input OR gate using just NANDs?</a:t>
            </a:r>
          </a:p>
          <a:p>
            <a:endParaRPr lang="en-US" sz="2400" dirty="0">
              <a:latin typeface="Myriad Pro"/>
              <a:cs typeface="Myriad Pro"/>
            </a:endParaRPr>
          </a:p>
          <a:p>
            <a:r>
              <a:rPr lang="en-US" sz="2400" dirty="0" smtClean="0">
                <a:latin typeface="Myriad Pro"/>
                <a:cs typeface="Myriad Pro"/>
              </a:rPr>
              <a:t>If so, come draw it! </a:t>
            </a:r>
            <a:endParaRPr lang="en-US" sz="2400" dirty="0">
              <a:latin typeface="Myriad Pro"/>
              <a:cs typeface="Myriad Pro"/>
            </a:endParaRPr>
          </a:p>
        </p:txBody>
      </p:sp>
    </p:spTree>
    <p:extLst>
      <p:ext uri="{BB962C8B-B14F-4D97-AF65-F5344CB8AC3E}">
        <p14:creationId xmlns:p14="http://schemas.microsoft.com/office/powerpoint/2010/main" val="40110870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Myriad Pro"/>
                <a:cs typeface="Myriad Pro"/>
              </a:rPr>
              <a:t>Reminder: </a:t>
            </a:r>
            <a:r>
              <a:rPr lang="en-US" dirty="0" smtClean="0">
                <a:solidFill>
                  <a:schemeClr val="bg1"/>
                </a:solidFill>
                <a:latin typeface="Myriad Pro"/>
                <a:cs typeface="Myriad Pro"/>
              </a:rPr>
              <a:t>th</a:t>
            </a:r>
            <a:r>
              <a:rPr lang="en-US" dirty="0" smtClean="0">
                <a:solidFill>
                  <a:schemeClr val="bg1"/>
                </a:solidFill>
                <a:latin typeface="Myriad Pro"/>
                <a:cs typeface="Myriad Pro"/>
              </a:rPr>
              <a:t>e </a:t>
            </a:r>
            <a:r>
              <a:rPr lang="en-US" dirty="0" smtClean="0">
                <a:solidFill>
                  <a:schemeClr val="bg1"/>
                </a:solidFill>
                <a:latin typeface="Myriad Pro"/>
                <a:cs typeface="Myriad Pro"/>
              </a:rPr>
              <a:t>Rules of Life</a:t>
            </a:r>
            <a:endParaRPr lang="en-US" dirty="0">
              <a:solidFill>
                <a:schemeClr val="bg1"/>
              </a:solidFill>
              <a:latin typeface="Myriad Pro"/>
              <a:cs typeface="Myriad Pro"/>
            </a:endParaRPr>
          </a:p>
        </p:txBody>
      </p:sp>
      <p:cxnSp>
        <p:nvCxnSpPr>
          <p:cNvPr id="69" name="Straight Connector 68"/>
          <p:cNvCxnSpPr/>
          <p:nvPr/>
        </p:nvCxnSpPr>
        <p:spPr>
          <a:xfrm>
            <a:off x="3119866"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621552"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123238"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620557"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122243"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612619"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6109938" y="1633794"/>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611624" y="1638265"/>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618180"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2219692" y="2007027"/>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30810" y="2493033"/>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2242121" y="2994719"/>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242121" y="3496405"/>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2219692" y="3993620"/>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2219692" y="4495306"/>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2215326" y="4996992"/>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15326" y="5498678"/>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2215326" y="5995964"/>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618180"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18180"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618180"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618180"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618180"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618180"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18180"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18180"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119866"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19866"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119866"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119866"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119866"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119866"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119866"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119866"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621552"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621552"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621552"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621552"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621552"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21552"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621552"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621552"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123238"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123238"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123238"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123238"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123238"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123238"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123238"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123238"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624924"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624924"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624924"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624924"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624924"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624924"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624924"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624924"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126610"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126610"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6610"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126610"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126610"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126610"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126610"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126610"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612619"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5612619"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612619"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612619"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12619"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612619"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612619"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612619"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6114305"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114305"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114305"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14305"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6114305"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114305"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114305"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114305"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114517" y="2493033"/>
            <a:ext cx="2006741" cy="2308324"/>
          </a:xfrm>
          <a:prstGeom prst="rect">
            <a:avLst/>
          </a:prstGeom>
          <a:noFill/>
        </p:spPr>
        <p:txBody>
          <a:bodyPr wrap="square" rtlCol="0">
            <a:spAutoFit/>
          </a:bodyPr>
          <a:lstStyle/>
          <a:p>
            <a:pPr algn="r"/>
            <a:r>
              <a:rPr lang="en-US" dirty="0" smtClean="0">
                <a:solidFill>
                  <a:srgbClr val="FFFFFF"/>
                </a:solidFill>
                <a:latin typeface="Myriad Pro"/>
                <a:cs typeface="Myriad Pro"/>
              </a:rPr>
              <a:t>Played on an</a:t>
            </a:r>
          </a:p>
          <a:p>
            <a:pPr algn="r"/>
            <a:r>
              <a:rPr lang="en-US" dirty="0">
                <a:solidFill>
                  <a:srgbClr val="FFFFFF"/>
                </a:solidFill>
                <a:latin typeface="Myriad Pro"/>
                <a:cs typeface="Myriad Pro"/>
              </a:rPr>
              <a:t>i</a:t>
            </a:r>
            <a:r>
              <a:rPr lang="en-US" dirty="0" smtClean="0">
                <a:solidFill>
                  <a:srgbClr val="FFFFFF"/>
                </a:solidFill>
                <a:latin typeface="Myriad Pro"/>
                <a:cs typeface="Myriad Pro"/>
              </a:rPr>
              <a:t>nfinite 2D grid</a:t>
            </a:r>
          </a:p>
          <a:p>
            <a:pPr algn="r"/>
            <a:endParaRPr lang="en-US" dirty="0">
              <a:solidFill>
                <a:srgbClr val="FFFFFF"/>
              </a:solidFill>
              <a:latin typeface="Myriad Pro"/>
              <a:cs typeface="Myriad Pro"/>
            </a:endParaRPr>
          </a:p>
          <a:p>
            <a:pPr algn="r"/>
            <a:r>
              <a:rPr lang="en-US" dirty="0" smtClean="0">
                <a:solidFill>
                  <a:srgbClr val="FFFFFF"/>
                </a:solidFill>
                <a:latin typeface="Myriad Pro"/>
                <a:cs typeface="Myriad Pro"/>
              </a:rPr>
              <a:t>Most squares</a:t>
            </a:r>
          </a:p>
          <a:p>
            <a:pPr algn="r"/>
            <a:r>
              <a:rPr lang="en-US" dirty="0" smtClean="0">
                <a:solidFill>
                  <a:srgbClr val="FFFFFF"/>
                </a:solidFill>
                <a:latin typeface="Myriad Pro"/>
                <a:cs typeface="Myriad Pro"/>
              </a:rPr>
              <a:t>are ”dead” (dark)</a:t>
            </a:r>
          </a:p>
          <a:p>
            <a:pPr algn="r"/>
            <a:endParaRPr lang="en-US" dirty="0">
              <a:solidFill>
                <a:srgbClr val="FFFFFF"/>
              </a:solidFill>
              <a:latin typeface="Myriad Pro"/>
              <a:cs typeface="Myriad Pro"/>
            </a:endParaRPr>
          </a:p>
          <a:p>
            <a:pPr algn="r"/>
            <a:r>
              <a:rPr lang="en-US" dirty="0" smtClean="0">
                <a:solidFill>
                  <a:srgbClr val="FFFFFF"/>
                </a:solidFill>
                <a:latin typeface="Myriad Pro"/>
                <a:cs typeface="Myriad Pro"/>
              </a:rPr>
              <a:t>A few squares</a:t>
            </a:r>
          </a:p>
          <a:p>
            <a:pPr algn="r"/>
            <a:r>
              <a:rPr lang="en-US" dirty="0" smtClean="0">
                <a:solidFill>
                  <a:srgbClr val="FFFFFF"/>
                </a:solidFill>
                <a:latin typeface="Myriad Pro"/>
                <a:cs typeface="Myriad Pro"/>
              </a:rPr>
              <a:t>are “alive” (light)</a:t>
            </a:r>
            <a:endParaRPr lang="en-US" dirty="0">
              <a:solidFill>
                <a:srgbClr val="FFFFFF"/>
              </a:solidFill>
              <a:latin typeface="Myriad Pro"/>
              <a:cs typeface="Myriad Pro"/>
            </a:endParaRPr>
          </a:p>
        </p:txBody>
      </p:sp>
    </p:spTree>
    <p:extLst>
      <p:ext uri="{BB962C8B-B14F-4D97-AF65-F5344CB8AC3E}">
        <p14:creationId xmlns:p14="http://schemas.microsoft.com/office/powerpoint/2010/main" val="60274237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Myriad Pro"/>
                <a:cs typeface="Myriad Pro"/>
              </a:rPr>
              <a:t>Reminder: t</a:t>
            </a:r>
            <a:r>
              <a:rPr lang="en-US" dirty="0" smtClean="0">
                <a:solidFill>
                  <a:schemeClr val="bg1"/>
                </a:solidFill>
                <a:latin typeface="Myriad Pro"/>
                <a:cs typeface="Myriad Pro"/>
              </a:rPr>
              <a:t>he </a:t>
            </a:r>
            <a:r>
              <a:rPr lang="en-US" dirty="0" smtClean="0">
                <a:solidFill>
                  <a:schemeClr val="bg1"/>
                </a:solidFill>
                <a:latin typeface="Myriad Pro"/>
                <a:cs typeface="Myriad Pro"/>
              </a:rPr>
              <a:t>Rules of Life</a:t>
            </a:r>
            <a:endParaRPr lang="en-US" dirty="0">
              <a:solidFill>
                <a:schemeClr val="bg1"/>
              </a:solidFill>
              <a:latin typeface="Myriad Pro"/>
              <a:cs typeface="Myriad Pro"/>
            </a:endParaRPr>
          </a:p>
        </p:txBody>
      </p:sp>
      <p:cxnSp>
        <p:nvCxnSpPr>
          <p:cNvPr id="69" name="Straight Connector 68"/>
          <p:cNvCxnSpPr/>
          <p:nvPr/>
        </p:nvCxnSpPr>
        <p:spPr>
          <a:xfrm>
            <a:off x="3119866"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621552"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123238"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620557"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122243"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612619"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6109938" y="1633794"/>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611624" y="1638265"/>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618180"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2219692" y="2007027"/>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30810" y="2493033"/>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2242121" y="2994719"/>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242121" y="3496405"/>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2219692" y="3993620"/>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2219692" y="4495306"/>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2215326" y="4996992"/>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15326" y="5498678"/>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2215326" y="5995964"/>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618180"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18180"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618180"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618180"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618180"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618180"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18180"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18180"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119866"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19866"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119866"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119866"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119866"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119866"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119866"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119866"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621552"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621552"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621552"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621552"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621552"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21552"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621552"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621552"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123238"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123238"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123238" y="2994719"/>
            <a:ext cx="501686" cy="50168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123238" y="3496405"/>
            <a:ext cx="501686" cy="50168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123238" y="3993620"/>
            <a:ext cx="501686" cy="50168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123238"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123238"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123238"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624924"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624924"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624924"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624924"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624924"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624924"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624924"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624924"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126610"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126610"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6610"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126610"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126610"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126610"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126610"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126610"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612619"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5612619"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612619"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612619"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12619"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612619"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612619"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612619"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6114305"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114305"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114305"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14305"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6114305"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114305"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114305"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114305"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114517" y="2493033"/>
            <a:ext cx="2006741" cy="2308324"/>
          </a:xfrm>
          <a:prstGeom prst="rect">
            <a:avLst/>
          </a:prstGeom>
          <a:noFill/>
        </p:spPr>
        <p:txBody>
          <a:bodyPr wrap="square" rtlCol="0">
            <a:spAutoFit/>
          </a:bodyPr>
          <a:lstStyle/>
          <a:p>
            <a:pPr algn="r"/>
            <a:r>
              <a:rPr lang="en-US" dirty="0" smtClean="0">
                <a:solidFill>
                  <a:srgbClr val="FFFFFF"/>
                </a:solidFill>
                <a:latin typeface="Myriad Pro"/>
                <a:cs typeface="Myriad Pro"/>
              </a:rPr>
              <a:t>Played on an</a:t>
            </a:r>
          </a:p>
          <a:p>
            <a:pPr algn="r"/>
            <a:r>
              <a:rPr lang="en-US" dirty="0">
                <a:solidFill>
                  <a:srgbClr val="FFFFFF"/>
                </a:solidFill>
                <a:latin typeface="Myriad Pro"/>
                <a:cs typeface="Myriad Pro"/>
              </a:rPr>
              <a:t>i</a:t>
            </a:r>
            <a:r>
              <a:rPr lang="en-US" dirty="0" smtClean="0">
                <a:solidFill>
                  <a:srgbClr val="FFFFFF"/>
                </a:solidFill>
                <a:latin typeface="Myriad Pro"/>
                <a:cs typeface="Myriad Pro"/>
              </a:rPr>
              <a:t>nfinite 2D grid</a:t>
            </a:r>
          </a:p>
          <a:p>
            <a:pPr algn="r"/>
            <a:endParaRPr lang="en-US" dirty="0">
              <a:solidFill>
                <a:srgbClr val="FFFFFF"/>
              </a:solidFill>
              <a:latin typeface="Myriad Pro"/>
              <a:cs typeface="Myriad Pro"/>
            </a:endParaRPr>
          </a:p>
          <a:p>
            <a:pPr algn="r"/>
            <a:r>
              <a:rPr lang="en-US" dirty="0" smtClean="0">
                <a:solidFill>
                  <a:srgbClr val="FFFFFF"/>
                </a:solidFill>
                <a:latin typeface="Myriad Pro"/>
                <a:cs typeface="Myriad Pro"/>
              </a:rPr>
              <a:t>Most squares</a:t>
            </a:r>
          </a:p>
          <a:p>
            <a:pPr algn="r"/>
            <a:r>
              <a:rPr lang="en-US" dirty="0" smtClean="0">
                <a:solidFill>
                  <a:srgbClr val="FFFFFF"/>
                </a:solidFill>
                <a:latin typeface="Myriad Pro"/>
                <a:cs typeface="Myriad Pro"/>
              </a:rPr>
              <a:t>are ”dead” (dark)</a:t>
            </a:r>
          </a:p>
          <a:p>
            <a:pPr algn="r"/>
            <a:endParaRPr lang="en-US" dirty="0">
              <a:solidFill>
                <a:srgbClr val="FFFFFF"/>
              </a:solidFill>
              <a:latin typeface="Myriad Pro"/>
              <a:cs typeface="Myriad Pro"/>
            </a:endParaRPr>
          </a:p>
          <a:p>
            <a:pPr algn="r"/>
            <a:r>
              <a:rPr lang="en-US" dirty="0" smtClean="0">
                <a:solidFill>
                  <a:srgbClr val="FFFFFF"/>
                </a:solidFill>
                <a:latin typeface="Myriad Pro"/>
                <a:cs typeface="Myriad Pro"/>
              </a:rPr>
              <a:t>A few squares</a:t>
            </a:r>
          </a:p>
          <a:p>
            <a:pPr algn="r"/>
            <a:r>
              <a:rPr lang="en-US" dirty="0" smtClean="0">
                <a:solidFill>
                  <a:srgbClr val="FFFFFF"/>
                </a:solidFill>
                <a:latin typeface="Myriad Pro"/>
                <a:cs typeface="Myriad Pro"/>
              </a:rPr>
              <a:t>are “alive” (light)</a:t>
            </a:r>
            <a:endParaRPr lang="en-US" dirty="0">
              <a:solidFill>
                <a:srgbClr val="FFFFFF"/>
              </a:solidFill>
              <a:latin typeface="Myriad Pro"/>
              <a:cs typeface="Myriad Pro"/>
            </a:endParaRPr>
          </a:p>
        </p:txBody>
      </p:sp>
      <p:sp>
        <p:nvSpPr>
          <p:cNvPr id="91" name="TextBox 90"/>
          <p:cNvSpPr txBox="1"/>
          <p:nvPr/>
        </p:nvSpPr>
        <p:spPr>
          <a:xfrm>
            <a:off x="7133732" y="2757741"/>
            <a:ext cx="2006741" cy="1477328"/>
          </a:xfrm>
          <a:prstGeom prst="rect">
            <a:avLst/>
          </a:prstGeom>
          <a:noFill/>
        </p:spPr>
        <p:txBody>
          <a:bodyPr wrap="square" rtlCol="0">
            <a:spAutoFit/>
          </a:bodyPr>
          <a:lstStyle/>
          <a:p>
            <a:r>
              <a:rPr lang="en-US" dirty="0" smtClean="0">
                <a:solidFill>
                  <a:srgbClr val="FFFFFF"/>
                </a:solidFill>
                <a:latin typeface="Myriad Pro"/>
                <a:cs typeface="Myriad Pro"/>
              </a:rPr>
              <a:t>Played in rounds</a:t>
            </a:r>
          </a:p>
          <a:p>
            <a:endParaRPr lang="en-US" dirty="0">
              <a:solidFill>
                <a:srgbClr val="FFFFFF"/>
              </a:solidFill>
              <a:latin typeface="Myriad Pro"/>
              <a:cs typeface="Myriad Pro"/>
            </a:endParaRPr>
          </a:p>
          <a:p>
            <a:r>
              <a:rPr lang="en-US" dirty="0" smtClean="0">
                <a:solidFill>
                  <a:srgbClr val="FFFFFF"/>
                </a:solidFill>
                <a:latin typeface="Myriad Pro"/>
                <a:cs typeface="Myriad Pro"/>
              </a:rPr>
              <a:t>Rules tell us when</a:t>
            </a:r>
          </a:p>
          <a:p>
            <a:r>
              <a:rPr lang="en-US" dirty="0" smtClean="0">
                <a:solidFill>
                  <a:srgbClr val="FFFFFF"/>
                </a:solidFill>
                <a:latin typeface="Myriad Pro"/>
                <a:cs typeface="Myriad Pro"/>
              </a:rPr>
              <a:t>a square will die</a:t>
            </a:r>
          </a:p>
          <a:p>
            <a:r>
              <a:rPr lang="en-US" dirty="0" smtClean="0">
                <a:solidFill>
                  <a:srgbClr val="FFFFFF"/>
                </a:solidFill>
                <a:latin typeface="Myriad Pro"/>
                <a:cs typeface="Myriad Pro"/>
              </a:rPr>
              <a:t>or come to life</a:t>
            </a:r>
            <a:endParaRPr lang="en-US" dirty="0">
              <a:solidFill>
                <a:srgbClr val="FFFFFF"/>
              </a:solidFill>
              <a:latin typeface="Myriad Pro"/>
              <a:cs typeface="Myriad Pro"/>
            </a:endParaRPr>
          </a:p>
        </p:txBody>
      </p:sp>
    </p:spTree>
    <p:extLst>
      <p:ext uri="{BB962C8B-B14F-4D97-AF65-F5344CB8AC3E}">
        <p14:creationId xmlns:p14="http://schemas.microsoft.com/office/powerpoint/2010/main" val="137527255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Myriad Pro"/>
                <a:cs typeface="Myriad Pro"/>
              </a:rPr>
              <a:t>Reminder: t</a:t>
            </a:r>
            <a:r>
              <a:rPr lang="en-US" dirty="0" smtClean="0">
                <a:solidFill>
                  <a:schemeClr val="bg1"/>
                </a:solidFill>
                <a:latin typeface="Myriad Pro"/>
                <a:cs typeface="Myriad Pro"/>
              </a:rPr>
              <a:t>he </a:t>
            </a:r>
            <a:r>
              <a:rPr lang="en-US" dirty="0" smtClean="0">
                <a:solidFill>
                  <a:schemeClr val="bg1"/>
                </a:solidFill>
                <a:latin typeface="Myriad Pro"/>
                <a:cs typeface="Myriad Pro"/>
              </a:rPr>
              <a:t>Rules of Life</a:t>
            </a:r>
            <a:endParaRPr lang="en-US" dirty="0">
              <a:solidFill>
                <a:schemeClr val="bg1"/>
              </a:solidFill>
              <a:latin typeface="Myriad Pro"/>
              <a:cs typeface="Myriad Pro"/>
            </a:endParaRPr>
          </a:p>
        </p:txBody>
      </p:sp>
      <p:cxnSp>
        <p:nvCxnSpPr>
          <p:cNvPr id="69" name="Straight Connector 68"/>
          <p:cNvCxnSpPr/>
          <p:nvPr/>
        </p:nvCxnSpPr>
        <p:spPr>
          <a:xfrm>
            <a:off x="3119866"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621552"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4123238"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620557"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5122243"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5612619"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6109938" y="1633794"/>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611624" y="1638265"/>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2618180" y="1615031"/>
            <a:ext cx="0" cy="471965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H="1">
            <a:off x="2219692" y="2007027"/>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H="1">
            <a:off x="2230810" y="2493033"/>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2242121" y="2994719"/>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H="1">
            <a:off x="2242121" y="3496405"/>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H="1">
            <a:off x="2219692" y="3993620"/>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2219692" y="4495306"/>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2215326" y="4996992"/>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H="1">
            <a:off x="2215326" y="5498678"/>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flipH="1">
            <a:off x="2215326" y="5995964"/>
            <a:ext cx="4788227" cy="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618180"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618180"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618180"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618180"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618180"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618180"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2618180"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618180"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119866"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119866"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119866"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119866"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3119866"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a:off x="3119866"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3119866"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119866"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621552"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3621552"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3621552"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a:off x="3621552"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3621552"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3621552"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621552"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3621552"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p:cNvSpPr/>
          <p:nvPr/>
        </p:nvSpPr>
        <p:spPr>
          <a:xfrm>
            <a:off x="4123238"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4123238"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4123238" y="2994719"/>
            <a:ext cx="501686" cy="50168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4123238" y="3496405"/>
            <a:ext cx="501686" cy="50168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4123238" y="3993620"/>
            <a:ext cx="501686" cy="501686"/>
          </a:xfrm>
          <a:prstGeom prst="rect">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4123238"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p:cNvSpPr/>
          <p:nvPr/>
        </p:nvSpPr>
        <p:spPr>
          <a:xfrm>
            <a:off x="4123238"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4123238"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4624924"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4624924"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4624924"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4624924"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4624924"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4624924"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4624924"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4624924"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126610"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126610"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5126610"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5126610"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5126610"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p:cNvSpPr/>
          <p:nvPr/>
        </p:nvSpPr>
        <p:spPr>
          <a:xfrm>
            <a:off x="5126610"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p:cNvSpPr/>
          <p:nvPr/>
        </p:nvSpPr>
        <p:spPr>
          <a:xfrm>
            <a:off x="5126610"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5126610"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p:cNvSpPr/>
          <p:nvPr/>
        </p:nvSpPr>
        <p:spPr>
          <a:xfrm>
            <a:off x="5612619"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p:cNvSpPr/>
          <p:nvPr/>
        </p:nvSpPr>
        <p:spPr>
          <a:xfrm>
            <a:off x="5612619"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p:cNvSpPr/>
          <p:nvPr/>
        </p:nvSpPr>
        <p:spPr>
          <a:xfrm>
            <a:off x="5612619"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p:cNvSpPr/>
          <p:nvPr/>
        </p:nvSpPr>
        <p:spPr>
          <a:xfrm>
            <a:off x="5612619"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p:cNvSpPr/>
          <p:nvPr/>
        </p:nvSpPr>
        <p:spPr>
          <a:xfrm>
            <a:off x="5612619"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p:cNvSpPr/>
          <p:nvPr/>
        </p:nvSpPr>
        <p:spPr>
          <a:xfrm>
            <a:off x="5612619"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p:cNvSpPr/>
          <p:nvPr/>
        </p:nvSpPr>
        <p:spPr>
          <a:xfrm>
            <a:off x="5612619"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p:cNvSpPr/>
          <p:nvPr/>
        </p:nvSpPr>
        <p:spPr>
          <a:xfrm>
            <a:off x="5612619"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6114305" y="1991347"/>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114305" y="2493033"/>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p:cNvSpPr/>
          <p:nvPr/>
        </p:nvSpPr>
        <p:spPr>
          <a:xfrm>
            <a:off x="6114305" y="2994719"/>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p:cNvSpPr/>
          <p:nvPr/>
        </p:nvSpPr>
        <p:spPr>
          <a:xfrm>
            <a:off x="6114305" y="3496405"/>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p:cNvSpPr/>
          <p:nvPr/>
        </p:nvSpPr>
        <p:spPr>
          <a:xfrm>
            <a:off x="6114305" y="3993620"/>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p:cNvSpPr/>
          <p:nvPr/>
        </p:nvSpPr>
        <p:spPr>
          <a:xfrm>
            <a:off x="6114305" y="4495306"/>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p:cNvSpPr/>
          <p:nvPr/>
        </p:nvSpPr>
        <p:spPr>
          <a:xfrm>
            <a:off x="6114305" y="4996992"/>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6114305" y="5498678"/>
            <a:ext cx="501686" cy="501686"/>
          </a:xfrm>
          <a:prstGeom prst="rect">
            <a:avLst/>
          </a:prstGeom>
          <a:solidFill>
            <a:schemeClr val="tx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TextBox 89"/>
          <p:cNvSpPr txBox="1"/>
          <p:nvPr/>
        </p:nvSpPr>
        <p:spPr>
          <a:xfrm>
            <a:off x="114517" y="2634153"/>
            <a:ext cx="2006741" cy="1477328"/>
          </a:xfrm>
          <a:prstGeom prst="rect">
            <a:avLst/>
          </a:prstGeom>
          <a:noFill/>
        </p:spPr>
        <p:txBody>
          <a:bodyPr wrap="square" rtlCol="0">
            <a:spAutoFit/>
          </a:bodyPr>
          <a:lstStyle/>
          <a:p>
            <a:pPr algn="r"/>
            <a:r>
              <a:rPr lang="en-US" dirty="0" smtClean="0">
                <a:solidFill>
                  <a:srgbClr val="FFFFFF"/>
                </a:solidFill>
                <a:latin typeface="Myriad Pro"/>
                <a:cs typeface="Myriad Pro"/>
              </a:rPr>
              <a:t>Squares are “born” in the next round</a:t>
            </a:r>
          </a:p>
          <a:p>
            <a:pPr algn="r"/>
            <a:r>
              <a:rPr lang="en-US" dirty="0" smtClean="0">
                <a:solidFill>
                  <a:srgbClr val="FFFFFF"/>
                </a:solidFill>
                <a:latin typeface="Myriad Pro"/>
                <a:cs typeface="Myriad Pro"/>
              </a:rPr>
              <a:t>if they had exactly</a:t>
            </a:r>
          </a:p>
          <a:p>
            <a:pPr algn="r"/>
            <a:r>
              <a:rPr lang="en-US" dirty="0" smtClean="0">
                <a:solidFill>
                  <a:srgbClr val="FFFFFF"/>
                </a:solidFill>
                <a:latin typeface="Myriad Pro"/>
                <a:cs typeface="Myriad Pro"/>
              </a:rPr>
              <a:t>3 live neighbors  in the last round</a:t>
            </a:r>
          </a:p>
        </p:txBody>
      </p:sp>
      <p:grpSp>
        <p:nvGrpSpPr>
          <p:cNvPr id="98" name="Group 97"/>
          <p:cNvGrpSpPr/>
          <p:nvPr/>
        </p:nvGrpSpPr>
        <p:grpSpPr>
          <a:xfrm>
            <a:off x="114517" y="3700460"/>
            <a:ext cx="4808280" cy="1716281"/>
            <a:chOff x="114517" y="3700460"/>
            <a:chExt cx="4808280" cy="1716281"/>
          </a:xfrm>
        </p:grpSpPr>
        <p:cxnSp>
          <p:nvCxnSpPr>
            <p:cNvPr id="68" name="Straight Arrow Connector 67"/>
            <p:cNvCxnSpPr/>
            <p:nvPr/>
          </p:nvCxnSpPr>
          <p:spPr>
            <a:xfrm flipV="1">
              <a:off x="2121258" y="3700460"/>
              <a:ext cx="1766804" cy="1019192"/>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V="1">
              <a:off x="2121258" y="3726920"/>
              <a:ext cx="2801539" cy="1447450"/>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94" name="TextBox 93"/>
            <p:cNvSpPr txBox="1"/>
            <p:nvPr/>
          </p:nvSpPr>
          <p:spPr>
            <a:xfrm>
              <a:off x="114517" y="4493411"/>
              <a:ext cx="2006741" cy="923330"/>
            </a:xfrm>
            <a:prstGeom prst="rect">
              <a:avLst/>
            </a:prstGeom>
            <a:noFill/>
          </p:spPr>
          <p:txBody>
            <a:bodyPr wrap="square" rtlCol="0">
              <a:spAutoFit/>
            </a:bodyPr>
            <a:lstStyle/>
            <a:p>
              <a:pPr algn="r"/>
              <a:r>
                <a:rPr lang="en-US" dirty="0" smtClean="0">
                  <a:solidFill>
                    <a:srgbClr val="FF0000"/>
                  </a:solidFill>
                  <a:latin typeface="Myriad Pro"/>
                  <a:cs typeface="Myriad Pro"/>
                </a:rPr>
                <a:t>These squares will be born in the</a:t>
              </a:r>
            </a:p>
            <a:p>
              <a:pPr algn="r"/>
              <a:r>
                <a:rPr lang="en-US" dirty="0">
                  <a:solidFill>
                    <a:srgbClr val="FF0000"/>
                  </a:solidFill>
                  <a:latin typeface="Myriad Pro"/>
                  <a:cs typeface="Myriad Pro"/>
                </a:rPr>
                <a:t>n</a:t>
              </a:r>
              <a:r>
                <a:rPr lang="en-US" dirty="0" smtClean="0">
                  <a:solidFill>
                    <a:srgbClr val="FF0000"/>
                  </a:solidFill>
                  <a:latin typeface="Myriad Pro"/>
                  <a:cs typeface="Myriad Pro"/>
                </a:rPr>
                <a:t>ext round</a:t>
              </a:r>
            </a:p>
          </p:txBody>
        </p:sp>
      </p:grpSp>
      <p:sp>
        <p:nvSpPr>
          <p:cNvPr id="99" name="TextBox 98"/>
          <p:cNvSpPr txBox="1"/>
          <p:nvPr/>
        </p:nvSpPr>
        <p:spPr>
          <a:xfrm>
            <a:off x="7074547" y="2493033"/>
            <a:ext cx="2006741" cy="1754327"/>
          </a:xfrm>
          <a:prstGeom prst="rect">
            <a:avLst/>
          </a:prstGeom>
          <a:noFill/>
        </p:spPr>
        <p:txBody>
          <a:bodyPr wrap="square" rtlCol="0">
            <a:spAutoFit/>
          </a:bodyPr>
          <a:lstStyle/>
          <a:p>
            <a:r>
              <a:rPr lang="en-US" dirty="0" smtClean="0">
                <a:solidFill>
                  <a:srgbClr val="FFFFFF"/>
                </a:solidFill>
                <a:latin typeface="Myriad Pro"/>
                <a:cs typeface="Myriad Pro"/>
              </a:rPr>
              <a:t>Live squares “survive” in the next round if they had 2 or 3 live neighbors in the last round</a:t>
            </a:r>
          </a:p>
        </p:txBody>
      </p:sp>
      <p:grpSp>
        <p:nvGrpSpPr>
          <p:cNvPr id="107" name="Group 106"/>
          <p:cNvGrpSpPr/>
          <p:nvPr/>
        </p:nvGrpSpPr>
        <p:grpSpPr>
          <a:xfrm>
            <a:off x="4354039" y="3230876"/>
            <a:ext cx="4727249" cy="2131637"/>
            <a:chOff x="4354039" y="3230876"/>
            <a:chExt cx="4727249" cy="2131637"/>
          </a:xfrm>
        </p:grpSpPr>
        <p:sp>
          <p:nvSpPr>
            <p:cNvPr id="100" name="TextBox 99"/>
            <p:cNvSpPr txBox="1"/>
            <p:nvPr/>
          </p:nvSpPr>
          <p:spPr>
            <a:xfrm>
              <a:off x="7074547" y="4439183"/>
              <a:ext cx="2006741" cy="923330"/>
            </a:xfrm>
            <a:prstGeom prst="rect">
              <a:avLst/>
            </a:prstGeom>
            <a:noFill/>
          </p:spPr>
          <p:txBody>
            <a:bodyPr wrap="square" rtlCol="0">
              <a:spAutoFit/>
            </a:bodyPr>
            <a:lstStyle/>
            <a:p>
              <a:r>
                <a:rPr lang="en-US" dirty="0" smtClean="0">
                  <a:solidFill>
                    <a:srgbClr val="FF0000"/>
                  </a:solidFill>
                  <a:latin typeface="Myriad Pro"/>
                  <a:cs typeface="Myriad Pro"/>
                </a:rPr>
                <a:t>These squares</a:t>
              </a:r>
            </a:p>
            <a:p>
              <a:r>
                <a:rPr lang="en-US" dirty="0" smtClean="0">
                  <a:solidFill>
                    <a:srgbClr val="FF0000"/>
                  </a:solidFill>
                  <a:latin typeface="Myriad Pro"/>
                  <a:cs typeface="Myriad Pro"/>
                </a:rPr>
                <a:t>will die in the</a:t>
              </a:r>
            </a:p>
            <a:p>
              <a:r>
                <a:rPr lang="en-US" dirty="0" smtClean="0">
                  <a:solidFill>
                    <a:srgbClr val="FF0000"/>
                  </a:solidFill>
                  <a:latin typeface="Myriad Pro"/>
                  <a:cs typeface="Myriad Pro"/>
                </a:rPr>
                <a:t>next round</a:t>
              </a:r>
            </a:p>
          </p:txBody>
        </p:sp>
        <p:cxnSp>
          <p:nvCxnSpPr>
            <p:cNvPr id="101" name="Straight Arrow Connector 100"/>
            <p:cNvCxnSpPr/>
            <p:nvPr/>
          </p:nvCxnSpPr>
          <p:spPr>
            <a:xfrm flipH="1" flipV="1">
              <a:off x="4354039" y="3230876"/>
              <a:ext cx="2720508" cy="1379017"/>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4354039" y="4233366"/>
              <a:ext cx="2720508" cy="941004"/>
            </a:xfrm>
            <a:prstGeom prst="straightConnector1">
              <a:avLst/>
            </a:prstGeom>
            <a:ln w="38100">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219355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4040"/>
            <a:ext cx="8229600" cy="1143000"/>
          </a:xfrm>
        </p:spPr>
        <p:txBody>
          <a:bodyPr>
            <a:normAutofit fontScale="90000"/>
          </a:bodyPr>
          <a:lstStyle/>
          <a:p>
            <a:r>
              <a:rPr lang="en-US" dirty="0" smtClean="0">
                <a:latin typeface="Myriad Pro"/>
                <a:cs typeface="Myriad Pro"/>
              </a:rPr>
              <a:t>Gliders travel indefinitely:</a:t>
            </a:r>
            <a:br>
              <a:rPr lang="en-US" dirty="0" smtClean="0">
                <a:latin typeface="Myriad Pro"/>
                <a:cs typeface="Myriad Pro"/>
              </a:rPr>
            </a:br>
            <a:r>
              <a:rPr lang="en-US" dirty="0" smtClean="0">
                <a:latin typeface="Myriad Pro"/>
                <a:cs typeface="Myriad Pro"/>
              </a:rPr>
              <a:t>ideal for carrying signals</a:t>
            </a:r>
            <a:endParaRPr lang="en-US" dirty="0">
              <a:latin typeface="Myriad Pro"/>
              <a:cs typeface="Myriad Pro"/>
            </a:endParaRPr>
          </a:p>
        </p:txBody>
      </p:sp>
      <p:pic>
        <p:nvPicPr>
          <p:cNvPr id="3" name="glider.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0962" y="1926617"/>
            <a:ext cx="4801068" cy="4440424"/>
          </a:xfrm>
          <a:prstGeom prst="rect">
            <a:avLst/>
          </a:prstGeom>
        </p:spPr>
      </p:pic>
    </p:spTree>
    <p:extLst>
      <p:ext uri="{BB962C8B-B14F-4D97-AF65-F5344CB8AC3E}">
        <p14:creationId xmlns:p14="http://schemas.microsoft.com/office/powerpoint/2010/main" val="38676393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716" y="279456"/>
            <a:ext cx="8243083" cy="1138181"/>
          </a:xfrm>
        </p:spPr>
        <p:txBody>
          <a:bodyPr>
            <a:normAutofit fontScale="90000"/>
          </a:bodyPr>
          <a:lstStyle/>
          <a:p>
            <a:r>
              <a:rPr lang="en-US" dirty="0" smtClean="0"/>
              <a:t>Gliders (here, fired from glider guns) annihilate on collision</a:t>
            </a:r>
            <a:endParaRPr lang="en-US" dirty="0"/>
          </a:p>
        </p:txBody>
      </p:sp>
      <p:pic>
        <p:nvPicPr>
          <p:cNvPr id="3" name="gliders_annihilating.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20059" y="1791449"/>
            <a:ext cx="7874000" cy="3962400"/>
          </a:xfrm>
          <a:prstGeom prst="rect">
            <a:avLst/>
          </a:prstGeom>
        </p:spPr>
      </p:pic>
    </p:spTree>
    <p:extLst>
      <p:ext uri="{BB962C8B-B14F-4D97-AF65-F5344CB8AC3E}">
        <p14:creationId xmlns:p14="http://schemas.microsoft.com/office/powerpoint/2010/main" val="1920624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single_gun_stopper_2.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712574" y="2256534"/>
            <a:ext cx="4247818" cy="3367078"/>
          </a:xfrm>
          <a:prstGeom prst="rect">
            <a:avLst/>
          </a:prstGeom>
        </p:spPr>
      </p:pic>
      <p:sp>
        <p:nvSpPr>
          <p:cNvPr id="2" name="Title 1"/>
          <p:cNvSpPr>
            <a:spLocks noGrp="1"/>
          </p:cNvSpPr>
          <p:nvPr>
            <p:ph type="title"/>
          </p:nvPr>
        </p:nvSpPr>
        <p:spPr>
          <a:xfrm>
            <a:off x="443716" y="279456"/>
            <a:ext cx="8243083" cy="1138181"/>
          </a:xfrm>
        </p:spPr>
        <p:txBody>
          <a:bodyPr>
            <a:normAutofit fontScale="90000"/>
          </a:bodyPr>
          <a:lstStyle/>
          <a:p>
            <a:r>
              <a:rPr lang="en-US" dirty="0" smtClean="0"/>
              <a:t>Binary input with the</a:t>
            </a:r>
            <a:br>
              <a:rPr lang="en-US" dirty="0" smtClean="0"/>
            </a:br>
            <a:r>
              <a:rPr lang="en-US" dirty="0" smtClean="0"/>
              <a:t>Gosper Glider Gun and stopper</a:t>
            </a:r>
            <a:endParaRPr lang="en-US" dirty="0"/>
          </a:p>
        </p:txBody>
      </p:sp>
      <p:pic>
        <p:nvPicPr>
          <p:cNvPr id="4" name="single_gun_deactivated_stopper.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14209" y="2255982"/>
            <a:ext cx="4247818" cy="3362758"/>
          </a:xfrm>
          <a:prstGeom prst="rect">
            <a:avLst/>
          </a:prstGeom>
        </p:spPr>
      </p:pic>
      <p:sp>
        <p:nvSpPr>
          <p:cNvPr id="7" name="TextBox 6"/>
          <p:cNvSpPr txBox="1"/>
          <p:nvPr/>
        </p:nvSpPr>
        <p:spPr>
          <a:xfrm>
            <a:off x="918036" y="5876085"/>
            <a:ext cx="2870773" cy="461665"/>
          </a:xfrm>
          <a:prstGeom prst="rect">
            <a:avLst/>
          </a:prstGeom>
          <a:noFill/>
        </p:spPr>
        <p:txBody>
          <a:bodyPr wrap="square" rtlCol="0">
            <a:spAutoFit/>
          </a:bodyPr>
          <a:lstStyle/>
          <a:p>
            <a:pPr algn="ctr"/>
            <a:r>
              <a:rPr lang="en-US" sz="2400" dirty="0" smtClean="0">
                <a:latin typeface="Myriad Pro"/>
                <a:cs typeface="Myriad Pro"/>
              </a:rPr>
              <a:t>On</a:t>
            </a:r>
            <a:endParaRPr lang="en-US" sz="2400" dirty="0">
              <a:latin typeface="Myriad Pro"/>
              <a:cs typeface="Myriad Pro"/>
            </a:endParaRPr>
          </a:p>
        </p:txBody>
      </p:sp>
      <p:sp>
        <p:nvSpPr>
          <p:cNvPr id="8" name="TextBox 7"/>
          <p:cNvSpPr txBox="1"/>
          <p:nvPr/>
        </p:nvSpPr>
        <p:spPr>
          <a:xfrm>
            <a:off x="5448811" y="5876085"/>
            <a:ext cx="2870773" cy="461665"/>
          </a:xfrm>
          <a:prstGeom prst="rect">
            <a:avLst/>
          </a:prstGeom>
          <a:noFill/>
        </p:spPr>
        <p:txBody>
          <a:bodyPr wrap="square" rtlCol="0">
            <a:spAutoFit/>
          </a:bodyPr>
          <a:lstStyle/>
          <a:p>
            <a:pPr algn="ctr"/>
            <a:r>
              <a:rPr lang="en-US" sz="2400" dirty="0" smtClean="0">
                <a:latin typeface="Myriad Pro"/>
                <a:cs typeface="Myriad Pro"/>
              </a:rPr>
              <a:t>Off</a:t>
            </a:r>
            <a:endParaRPr lang="en-US" sz="2400" dirty="0">
              <a:latin typeface="Myriad Pro"/>
              <a:cs typeface="Myriad Pro"/>
            </a:endParaRPr>
          </a:p>
        </p:txBody>
      </p:sp>
      <p:cxnSp>
        <p:nvCxnSpPr>
          <p:cNvPr id="10" name="Straight Arrow Connector 9"/>
          <p:cNvCxnSpPr/>
          <p:nvPr/>
        </p:nvCxnSpPr>
        <p:spPr>
          <a:xfrm flipV="1">
            <a:off x="2555196" y="4237963"/>
            <a:ext cx="397815" cy="4742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7052956" y="4183819"/>
            <a:ext cx="397815" cy="47428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405273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60" fill="hold"/>
                                        <p:tgtEl>
                                          <p:spTgt spid="4"/>
                                        </p:tgtEl>
                                      </p:cBhvr>
                                    </p:cmd>
                                  </p:childTnLst>
                                </p:cTn>
                              </p:par>
                              <p:par>
                                <p:cTn id="7" presetID="1" presetClass="mediacall" presetSubtype="0" fill="hold" nodeType="withEffect">
                                  <p:stCondLst>
                                    <p:cond delay="0"/>
                                  </p:stCondLst>
                                  <p:childTnLst>
                                    <p:cmd type="call" cmd="playFrom(0.0)">
                                      <p:cBhvr>
                                        <p:cTn id="8" dur="12764" fill="hold"/>
                                        <p:tgtEl>
                                          <p:spTgt spid="12"/>
                                        </p:tgtEl>
                                      </p:cBhvr>
                                    </p:cmd>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12"/>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2"/>
                                        </p:tgtEl>
                                      </p:cBhvr>
                                    </p:cmd>
                                  </p:childTnLst>
                                </p:cTn>
                              </p:par>
                            </p:childTnLst>
                          </p:cTn>
                        </p:par>
                      </p:childTnLst>
                    </p:cTn>
                  </p:par>
                </p:childTnLst>
              </p:cTn>
              <p:nextCondLst>
                <p:cond evt="onClick" delay="0">
                  <p:tgtEl>
                    <p:spTgt spid="12"/>
                  </p:tgtEl>
                </p:cond>
              </p:nextCondLst>
            </p:seq>
            <p:video>
              <p:cMediaNode vol="80000">
                <p:cTn id="24" fill="hold" display="0">
                  <p:stCondLst>
                    <p:cond delay="indefinite"/>
                  </p:stCondLst>
                </p:cTn>
                <p:tgtEl>
                  <p:spTgt spid="12"/>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4992"/>
            <a:ext cx="8229600" cy="1143000"/>
          </a:xfrm>
        </p:spPr>
        <p:txBody>
          <a:bodyPr/>
          <a:lstStyle/>
          <a:p>
            <a:r>
              <a:rPr lang="en-US" dirty="0" smtClean="0"/>
              <a:t>The OR gate implemented in </a:t>
            </a:r>
            <a:r>
              <a:rPr lang="en-US" dirty="0" err="1" smtClean="0"/>
              <a:t>GoL</a:t>
            </a:r>
            <a:endParaRPr lang="en-US" dirty="0"/>
          </a:p>
        </p:txBody>
      </p:sp>
      <p:pic>
        <p:nvPicPr>
          <p:cNvPr id="4" name="gol_or_both_off.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979236" y="1417074"/>
            <a:ext cx="3243719" cy="2392806"/>
          </a:xfrm>
          <a:prstGeom prst="rect">
            <a:avLst/>
          </a:prstGeom>
        </p:spPr>
      </p:pic>
      <p:pic>
        <p:nvPicPr>
          <p:cNvPr id="5" name="gol_or_both_on.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5018586" y="4083271"/>
            <a:ext cx="3243719" cy="2392242"/>
          </a:xfrm>
          <a:prstGeom prst="rect">
            <a:avLst/>
          </a:prstGeom>
        </p:spPr>
      </p:pic>
      <p:pic>
        <p:nvPicPr>
          <p:cNvPr id="6" name="gol_or_one_on.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5018586" y="1418202"/>
            <a:ext cx="3243719" cy="2392243"/>
          </a:xfrm>
          <a:prstGeom prst="rect">
            <a:avLst/>
          </a:prstGeom>
        </p:spPr>
      </p:pic>
      <p:pic>
        <p:nvPicPr>
          <p:cNvPr id="7" name="gol_or_other_on.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4"/>
          <a:stretch>
            <a:fillRect/>
          </a:stretch>
        </p:blipFill>
        <p:spPr>
          <a:xfrm>
            <a:off x="979236" y="4082706"/>
            <a:ext cx="3244484" cy="2392807"/>
          </a:xfrm>
          <a:prstGeom prst="rect">
            <a:avLst/>
          </a:prstGeom>
        </p:spPr>
      </p:pic>
      <p:sp>
        <p:nvSpPr>
          <p:cNvPr id="8" name="TextBox 7"/>
          <p:cNvSpPr txBox="1"/>
          <p:nvPr/>
        </p:nvSpPr>
        <p:spPr>
          <a:xfrm rot="16200000">
            <a:off x="-508372" y="2382645"/>
            <a:ext cx="2392808" cy="461665"/>
          </a:xfrm>
          <a:prstGeom prst="rect">
            <a:avLst/>
          </a:prstGeom>
          <a:noFill/>
        </p:spPr>
        <p:txBody>
          <a:bodyPr wrap="square" rtlCol="0">
            <a:spAutoFit/>
          </a:bodyPr>
          <a:lstStyle/>
          <a:p>
            <a:pPr algn="ctr"/>
            <a:r>
              <a:rPr lang="en-US" sz="2400" dirty="0" smtClean="0">
                <a:latin typeface="Myriad Pro"/>
                <a:cs typeface="Myriad Pro"/>
              </a:rPr>
              <a:t>OFF, OFF</a:t>
            </a:r>
            <a:endParaRPr lang="en-US" sz="2400" dirty="0">
              <a:latin typeface="Myriad Pro"/>
              <a:cs typeface="Myriad Pro"/>
            </a:endParaRPr>
          </a:p>
        </p:txBody>
      </p:sp>
      <p:sp>
        <p:nvSpPr>
          <p:cNvPr id="9" name="TextBox 8"/>
          <p:cNvSpPr txBox="1"/>
          <p:nvPr/>
        </p:nvSpPr>
        <p:spPr>
          <a:xfrm rot="16200000">
            <a:off x="-492846" y="5048844"/>
            <a:ext cx="2392808" cy="461665"/>
          </a:xfrm>
          <a:prstGeom prst="rect">
            <a:avLst/>
          </a:prstGeom>
          <a:noFill/>
        </p:spPr>
        <p:txBody>
          <a:bodyPr wrap="square" rtlCol="0">
            <a:spAutoFit/>
          </a:bodyPr>
          <a:lstStyle/>
          <a:p>
            <a:pPr algn="ctr"/>
            <a:r>
              <a:rPr lang="en-US" sz="2400" dirty="0" smtClean="0">
                <a:latin typeface="Myriad Pro"/>
                <a:cs typeface="Myriad Pro"/>
              </a:rPr>
              <a:t>ON, OFF</a:t>
            </a:r>
            <a:endParaRPr lang="en-US" sz="2400" dirty="0">
              <a:latin typeface="Myriad Pro"/>
              <a:cs typeface="Myriad Pro"/>
            </a:endParaRPr>
          </a:p>
        </p:txBody>
      </p:sp>
      <p:sp>
        <p:nvSpPr>
          <p:cNvPr id="10" name="TextBox 9"/>
          <p:cNvSpPr txBox="1"/>
          <p:nvPr/>
        </p:nvSpPr>
        <p:spPr>
          <a:xfrm rot="16200000">
            <a:off x="3588700" y="2383774"/>
            <a:ext cx="2392808" cy="461665"/>
          </a:xfrm>
          <a:prstGeom prst="rect">
            <a:avLst/>
          </a:prstGeom>
          <a:noFill/>
        </p:spPr>
        <p:txBody>
          <a:bodyPr wrap="square" rtlCol="0">
            <a:spAutoFit/>
          </a:bodyPr>
          <a:lstStyle/>
          <a:p>
            <a:pPr algn="ctr"/>
            <a:r>
              <a:rPr lang="en-US" sz="2400" dirty="0" smtClean="0">
                <a:latin typeface="Myriad Pro"/>
                <a:cs typeface="Myriad Pro"/>
              </a:rPr>
              <a:t>OFF, ON</a:t>
            </a:r>
            <a:endParaRPr lang="en-US" sz="2400" dirty="0">
              <a:latin typeface="Myriad Pro"/>
              <a:cs typeface="Myriad Pro"/>
            </a:endParaRPr>
          </a:p>
        </p:txBody>
      </p:sp>
      <p:sp>
        <p:nvSpPr>
          <p:cNvPr id="11" name="TextBox 10"/>
          <p:cNvSpPr txBox="1"/>
          <p:nvPr/>
        </p:nvSpPr>
        <p:spPr>
          <a:xfrm rot="16200000">
            <a:off x="3604226" y="5049973"/>
            <a:ext cx="2392808" cy="461665"/>
          </a:xfrm>
          <a:prstGeom prst="rect">
            <a:avLst/>
          </a:prstGeom>
          <a:noFill/>
        </p:spPr>
        <p:txBody>
          <a:bodyPr wrap="square" rtlCol="0">
            <a:spAutoFit/>
          </a:bodyPr>
          <a:lstStyle/>
          <a:p>
            <a:pPr algn="ctr"/>
            <a:r>
              <a:rPr lang="en-US" sz="2400" dirty="0" smtClean="0">
                <a:latin typeface="Myriad Pro"/>
                <a:cs typeface="Myriad Pro"/>
              </a:rPr>
              <a:t>ON, ON</a:t>
            </a:r>
            <a:endParaRPr lang="en-US" sz="2400" dirty="0">
              <a:latin typeface="Myriad Pro"/>
              <a:cs typeface="Myriad Pro"/>
            </a:endParaRPr>
          </a:p>
        </p:txBody>
      </p:sp>
      <p:cxnSp>
        <p:nvCxnSpPr>
          <p:cNvPr id="13" name="Straight Arrow Connector 12"/>
          <p:cNvCxnSpPr/>
          <p:nvPr/>
        </p:nvCxnSpPr>
        <p:spPr>
          <a:xfrm flipH="1">
            <a:off x="2781245" y="2550593"/>
            <a:ext cx="514268" cy="3043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flipH="1">
            <a:off x="6858875" y="2550593"/>
            <a:ext cx="514268" cy="3043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2781245" y="5197843"/>
            <a:ext cx="514268" cy="3043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a:off x="6858875" y="5197843"/>
            <a:ext cx="514268" cy="304392"/>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707530" y="6488668"/>
            <a:ext cx="3302000" cy="369332"/>
          </a:xfrm>
          <a:prstGeom prst="rect">
            <a:avLst/>
          </a:prstGeom>
          <a:noFill/>
        </p:spPr>
        <p:txBody>
          <a:bodyPr wrap="square" rtlCol="0">
            <a:spAutoFit/>
          </a:bodyPr>
          <a:lstStyle/>
          <a:p>
            <a:r>
              <a:rPr lang="en-US" dirty="0" smtClean="0"/>
              <a:t>Credit: Jean-Philippe </a:t>
            </a:r>
            <a:r>
              <a:rPr lang="en-US" dirty="0" err="1" smtClean="0"/>
              <a:t>Rennard</a:t>
            </a:r>
            <a:endParaRPr lang="en-US" dirty="0"/>
          </a:p>
        </p:txBody>
      </p:sp>
    </p:spTree>
    <p:extLst>
      <p:ext uri="{BB962C8B-B14F-4D97-AF65-F5344CB8AC3E}">
        <p14:creationId xmlns:p14="http://schemas.microsoft.com/office/powerpoint/2010/main" val="30762641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931" fill="hold"/>
                                        <p:tgtEl>
                                          <p:spTgt spid="4"/>
                                        </p:tgtEl>
                                      </p:cBhvr>
                                    </p:cmd>
                                  </p:childTnLst>
                                </p:cTn>
                              </p:par>
                              <p:par>
                                <p:cTn id="7" presetID="1" presetClass="mediacall" presetSubtype="0" fill="hold" nodeType="withEffect">
                                  <p:stCondLst>
                                    <p:cond delay="0"/>
                                  </p:stCondLst>
                                  <p:childTnLst>
                                    <p:cmd type="call" cmd="playFrom(0.0)">
                                      <p:cBhvr>
                                        <p:cTn id="8" dur="13146" fill="hold"/>
                                        <p:tgtEl>
                                          <p:spTgt spid="7"/>
                                        </p:tgtEl>
                                      </p:cBhvr>
                                    </p:cmd>
                                  </p:childTnLst>
                                </p:cTn>
                              </p:par>
                              <p:par>
                                <p:cTn id="9" presetID="1" presetClass="mediacall" presetSubtype="0" fill="hold" nodeType="withEffect">
                                  <p:stCondLst>
                                    <p:cond delay="0"/>
                                  </p:stCondLst>
                                  <p:childTnLst>
                                    <p:cmd type="call" cmd="playFrom(0.0)">
                                      <p:cBhvr>
                                        <p:cTn id="10" dur="13040" fill="hold"/>
                                        <p:tgtEl>
                                          <p:spTgt spid="5"/>
                                        </p:tgtEl>
                                      </p:cBhvr>
                                    </p:cmd>
                                  </p:childTnLst>
                                </p:cTn>
                              </p:par>
                              <p:par>
                                <p:cTn id="11" presetID="1" presetClass="mediacall" presetSubtype="0" fill="hold" nodeType="withEffect">
                                  <p:stCondLst>
                                    <p:cond delay="0"/>
                                  </p:stCondLst>
                                  <p:childTnLst>
                                    <p:cmd type="call" cmd="playFrom(0.0)">
                                      <p:cBhvr>
                                        <p:cTn id="12" dur="1300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5"/>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5"/>
                                        </p:tgtEl>
                                      </p:cBhvr>
                                    </p:cmd>
                                  </p:childTnLst>
                                </p:cTn>
                              </p:par>
                            </p:childTnLst>
                          </p:cTn>
                        </p:par>
                      </p:childTnLst>
                    </p:cTn>
                  </p:par>
                </p:childTnLst>
              </p:cTn>
              <p:nextCondLst>
                <p:cond evt="onClick" delay="0">
                  <p:tgtEl>
                    <p:spTgt spid="5"/>
                  </p:tgtEl>
                </p:cond>
              </p:nextCondLst>
            </p:seq>
            <p:video>
              <p:cMediaNode vol="80000">
                <p:cTn id="24" fill="hold" display="0">
                  <p:stCondLst>
                    <p:cond delay="indefinite"/>
                  </p:stCondLst>
                </p:cTn>
                <p:tgtEl>
                  <p:spTgt spid="5"/>
                </p:tgtEl>
              </p:cMediaNode>
            </p:video>
            <p:seq concurrent="1" nextAc="seek">
              <p:cTn id="25" restart="whenNotActive" fill="hold" evtFilter="cancelBubble" nodeType="interactiveSeq">
                <p:stCondLst>
                  <p:cond evt="onClick" delay="0">
                    <p:tgtEl>
                      <p:spTgt spid="6"/>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6"/>
                                        </p:tgtEl>
                                      </p:cBhvr>
                                    </p:cmd>
                                  </p:childTnLst>
                                </p:cTn>
                              </p:par>
                            </p:childTnLst>
                          </p:cTn>
                        </p:par>
                      </p:childTnLst>
                    </p:cTn>
                  </p:par>
                </p:childTnLst>
              </p:cTn>
              <p:nextCondLst>
                <p:cond evt="onClick" delay="0">
                  <p:tgtEl>
                    <p:spTgt spid="6"/>
                  </p:tgtEl>
                </p:cond>
              </p:nextCondLst>
            </p:seq>
            <p:video>
              <p:cMediaNode vol="80000">
                <p:cTn id="30" fill="hold" display="0">
                  <p:stCondLst>
                    <p:cond delay="indefinite"/>
                  </p:stCondLst>
                </p:cTn>
                <p:tgtEl>
                  <p:spTgt spid="6"/>
                </p:tgtEl>
              </p:cMediaNode>
            </p:video>
            <p:seq concurrent="1" nextAc="seek">
              <p:cTn id="31" restart="whenNotActive" fill="hold" evtFilter="cancelBubble" nodeType="interactiveSeq">
                <p:stCondLst>
                  <p:cond evt="onClick" delay="0">
                    <p:tgtEl>
                      <p:spTgt spid="7"/>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7"/>
                                        </p:tgtEl>
                                      </p:cBhvr>
                                    </p:cmd>
                                  </p:childTnLst>
                                </p:cTn>
                              </p:par>
                            </p:childTnLst>
                          </p:cTn>
                        </p:par>
                      </p:childTnLst>
                    </p:cTn>
                  </p:par>
                </p:childTnLst>
              </p:cTn>
              <p:nextCondLst>
                <p:cond evt="onClick" delay="0">
                  <p:tgtEl>
                    <p:spTgt spid="7"/>
                  </p:tgtEl>
                </p:cond>
              </p:nextCondLst>
            </p:seq>
            <p:video>
              <p:cMediaNode vol="80000">
                <p:cTn id="36" fill="hold" display="0">
                  <p:stCondLst>
                    <p:cond delay="indefinite"/>
                  </p:stCondLst>
                </p:cTn>
                <p:tgtEl>
                  <p:spTgt spid="7"/>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NAND gate implemented using</a:t>
            </a:r>
            <a:br>
              <a:rPr lang="en-US" dirty="0" smtClean="0"/>
            </a:br>
            <a:r>
              <a:rPr lang="en-US" dirty="0" smtClean="0"/>
              <a:t>two squares in a “stopper” </a:t>
            </a:r>
            <a:endParaRPr lang="en-US" dirty="0"/>
          </a:p>
        </p:txBody>
      </p:sp>
      <p:pic>
        <p:nvPicPr>
          <p:cNvPr id="4" name="gol_and_both_off.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980135" y="1555377"/>
            <a:ext cx="3382682" cy="2318467"/>
          </a:xfrm>
          <a:prstGeom prst="rect">
            <a:avLst/>
          </a:prstGeom>
        </p:spPr>
      </p:pic>
      <p:pic>
        <p:nvPicPr>
          <p:cNvPr id="5" name="gol_and_both_on.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5055284" y="4020671"/>
            <a:ext cx="3377519" cy="2318467"/>
          </a:xfrm>
          <a:prstGeom prst="rect">
            <a:avLst/>
          </a:prstGeom>
        </p:spPr>
      </p:pic>
      <p:pic>
        <p:nvPicPr>
          <p:cNvPr id="6" name="gol_and_one_on.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5055284" y="1555377"/>
            <a:ext cx="3382682" cy="2325594"/>
          </a:xfrm>
          <a:prstGeom prst="rect">
            <a:avLst/>
          </a:prstGeom>
        </p:spPr>
      </p:pic>
      <p:pic>
        <p:nvPicPr>
          <p:cNvPr id="7" name="gol_and_other_on.mov">
            <a:hlinkClick r:id="" action="ppaction://media"/>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980135" y="4020671"/>
            <a:ext cx="3382682" cy="2325594"/>
          </a:xfrm>
          <a:prstGeom prst="rect">
            <a:avLst/>
          </a:prstGeom>
        </p:spPr>
      </p:pic>
      <p:sp>
        <p:nvSpPr>
          <p:cNvPr id="8" name="TextBox 7"/>
          <p:cNvSpPr txBox="1"/>
          <p:nvPr/>
        </p:nvSpPr>
        <p:spPr>
          <a:xfrm rot="16200000">
            <a:off x="-508372" y="2382645"/>
            <a:ext cx="2392808" cy="461665"/>
          </a:xfrm>
          <a:prstGeom prst="rect">
            <a:avLst/>
          </a:prstGeom>
          <a:noFill/>
        </p:spPr>
        <p:txBody>
          <a:bodyPr wrap="square" rtlCol="0">
            <a:spAutoFit/>
          </a:bodyPr>
          <a:lstStyle/>
          <a:p>
            <a:pPr algn="ctr"/>
            <a:r>
              <a:rPr lang="en-US" sz="2400" dirty="0" smtClean="0">
                <a:latin typeface="Myriad Pro"/>
                <a:cs typeface="Myriad Pro"/>
              </a:rPr>
              <a:t>OFF, OFF</a:t>
            </a:r>
            <a:endParaRPr lang="en-US" sz="2400" dirty="0">
              <a:latin typeface="Myriad Pro"/>
              <a:cs typeface="Myriad Pro"/>
            </a:endParaRPr>
          </a:p>
        </p:txBody>
      </p:sp>
      <p:sp>
        <p:nvSpPr>
          <p:cNvPr id="9" name="TextBox 8"/>
          <p:cNvSpPr txBox="1"/>
          <p:nvPr/>
        </p:nvSpPr>
        <p:spPr>
          <a:xfrm rot="16200000">
            <a:off x="-492846" y="5048844"/>
            <a:ext cx="2392808" cy="461665"/>
          </a:xfrm>
          <a:prstGeom prst="rect">
            <a:avLst/>
          </a:prstGeom>
          <a:noFill/>
        </p:spPr>
        <p:txBody>
          <a:bodyPr wrap="square" rtlCol="0">
            <a:spAutoFit/>
          </a:bodyPr>
          <a:lstStyle/>
          <a:p>
            <a:pPr algn="ctr"/>
            <a:r>
              <a:rPr lang="en-US" sz="2400" dirty="0" smtClean="0">
                <a:latin typeface="Myriad Pro"/>
                <a:cs typeface="Myriad Pro"/>
              </a:rPr>
              <a:t>ON, OFF</a:t>
            </a:r>
            <a:endParaRPr lang="en-US" sz="2400" dirty="0">
              <a:latin typeface="Myriad Pro"/>
              <a:cs typeface="Myriad Pro"/>
            </a:endParaRPr>
          </a:p>
        </p:txBody>
      </p:sp>
      <p:sp>
        <p:nvSpPr>
          <p:cNvPr id="10" name="TextBox 9"/>
          <p:cNvSpPr txBox="1"/>
          <p:nvPr/>
        </p:nvSpPr>
        <p:spPr>
          <a:xfrm rot="16200000">
            <a:off x="3588700" y="2383774"/>
            <a:ext cx="2392808" cy="461665"/>
          </a:xfrm>
          <a:prstGeom prst="rect">
            <a:avLst/>
          </a:prstGeom>
          <a:noFill/>
        </p:spPr>
        <p:txBody>
          <a:bodyPr wrap="square" rtlCol="0">
            <a:spAutoFit/>
          </a:bodyPr>
          <a:lstStyle/>
          <a:p>
            <a:pPr algn="ctr"/>
            <a:r>
              <a:rPr lang="en-US" sz="2400" dirty="0" smtClean="0">
                <a:latin typeface="Myriad Pro"/>
                <a:cs typeface="Myriad Pro"/>
              </a:rPr>
              <a:t>OFF, ON</a:t>
            </a:r>
            <a:endParaRPr lang="en-US" sz="2400" dirty="0">
              <a:latin typeface="Myriad Pro"/>
              <a:cs typeface="Myriad Pro"/>
            </a:endParaRPr>
          </a:p>
        </p:txBody>
      </p:sp>
      <p:sp>
        <p:nvSpPr>
          <p:cNvPr id="11" name="TextBox 10"/>
          <p:cNvSpPr txBox="1"/>
          <p:nvPr/>
        </p:nvSpPr>
        <p:spPr>
          <a:xfrm rot="16200000">
            <a:off x="3604226" y="5049973"/>
            <a:ext cx="2392808" cy="461665"/>
          </a:xfrm>
          <a:prstGeom prst="rect">
            <a:avLst/>
          </a:prstGeom>
          <a:noFill/>
        </p:spPr>
        <p:txBody>
          <a:bodyPr wrap="square" rtlCol="0">
            <a:spAutoFit/>
          </a:bodyPr>
          <a:lstStyle/>
          <a:p>
            <a:pPr algn="ctr"/>
            <a:r>
              <a:rPr lang="en-US" sz="2400" dirty="0" smtClean="0">
                <a:latin typeface="Myriad Pro"/>
                <a:cs typeface="Myriad Pro"/>
              </a:rPr>
              <a:t>ON, ON</a:t>
            </a:r>
            <a:endParaRPr lang="en-US" sz="2400" dirty="0">
              <a:latin typeface="Myriad Pro"/>
              <a:cs typeface="Myriad Pro"/>
            </a:endParaRPr>
          </a:p>
        </p:txBody>
      </p:sp>
    </p:spTree>
    <p:extLst>
      <p:ext uri="{BB962C8B-B14F-4D97-AF65-F5344CB8AC3E}">
        <p14:creationId xmlns:p14="http://schemas.microsoft.com/office/powerpoint/2010/main" val="326880477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76" fill="hold"/>
                                        <p:tgtEl>
                                          <p:spTgt spid="4"/>
                                        </p:tgtEl>
                                      </p:cBhvr>
                                    </p:cmd>
                                  </p:childTnLst>
                                </p:cTn>
                              </p:par>
                              <p:par>
                                <p:cTn id="7" presetID="1" presetClass="mediacall" presetSubtype="0" fill="hold" nodeType="withEffect">
                                  <p:stCondLst>
                                    <p:cond delay="0"/>
                                  </p:stCondLst>
                                  <p:childTnLst>
                                    <p:cmd type="call" cmd="playFrom(0.0)">
                                      <p:cBhvr>
                                        <p:cTn id="8" dur="13207" fill="hold"/>
                                        <p:tgtEl>
                                          <p:spTgt spid="7"/>
                                        </p:tgtEl>
                                      </p:cBhvr>
                                    </p:cmd>
                                  </p:childTnLst>
                                </p:cTn>
                              </p:par>
                              <p:par>
                                <p:cTn id="9" presetID="1" presetClass="mediacall" presetSubtype="0" fill="hold" nodeType="withEffect">
                                  <p:stCondLst>
                                    <p:cond delay="0"/>
                                  </p:stCondLst>
                                  <p:childTnLst>
                                    <p:cmd type="call" cmd="playFrom(0.0)">
                                      <p:cBhvr>
                                        <p:cTn id="10" dur="13155" fill="hold"/>
                                        <p:tgtEl>
                                          <p:spTgt spid="5"/>
                                        </p:tgtEl>
                                      </p:cBhvr>
                                    </p:cmd>
                                  </p:childTnLst>
                                </p:cTn>
                              </p:par>
                              <p:par>
                                <p:cTn id="11" presetID="1" presetClass="mediacall" presetSubtype="0" fill="hold" nodeType="withEffect">
                                  <p:stCondLst>
                                    <p:cond delay="0"/>
                                  </p:stCondLst>
                                  <p:childTnLst>
                                    <p:cmd type="call" cmd="playFrom(0.0)">
                                      <p:cBhvr>
                                        <p:cTn id="12" dur="13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4"/>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4"/>
                                        </p:tgtEl>
                                      </p:cBhvr>
                                    </p:cmd>
                                  </p:childTnLst>
                                </p:cTn>
                              </p:par>
                            </p:childTnLst>
                          </p:cTn>
                        </p:par>
                      </p:childTnLst>
                    </p:cTn>
                  </p:par>
                </p:childTnLst>
              </p:cTn>
              <p:nextCondLst>
                <p:cond evt="onClick" delay="0">
                  <p:tgtEl>
                    <p:spTgt spid="4"/>
                  </p:tgtEl>
                </p:cond>
              </p:nextCondLst>
            </p:seq>
            <p:video>
              <p:cMediaNode vol="80000">
                <p:cTn id="18" fill="hold" display="0">
                  <p:stCondLst>
                    <p:cond delay="indefinite"/>
                  </p:stCondLst>
                </p:cTn>
                <p:tgtEl>
                  <p:spTgt spid="4"/>
                </p:tgtEl>
              </p:cMediaNode>
            </p:video>
            <p:seq concurrent="1" nextAc="seek">
              <p:cTn id="19" restart="whenNotActive" fill="hold" evtFilter="cancelBubble" nodeType="interactiveSeq">
                <p:stCondLst>
                  <p:cond evt="onClick" delay="0">
                    <p:tgtEl>
                      <p:spTgt spid="5"/>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5"/>
                                        </p:tgtEl>
                                      </p:cBhvr>
                                    </p:cmd>
                                  </p:childTnLst>
                                </p:cTn>
                              </p:par>
                            </p:childTnLst>
                          </p:cTn>
                        </p:par>
                      </p:childTnLst>
                    </p:cTn>
                  </p:par>
                </p:childTnLst>
              </p:cTn>
              <p:nextCondLst>
                <p:cond evt="onClick" delay="0">
                  <p:tgtEl>
                    <p:spTgt spid="5"/>
                  </p:tgtEl>
                </p:cond>
              </p:nextCondLst>
            </p:seq>
            <p:video>
              <p:cMediaNode vol="80000">
                <p:cTn id="24" fill="hold" display="0">
                  <p:stCondLst>
                    <p:cond delay="indefinite"/>
                  </p:stCondLst>
                </p:cTn>
                <p:tgtEl>
                  <p:spTgt spid="5"/>
                </p:tgtEl>
              </p:cMediaNode>
            </p:video>
            <p:seq concurrent="1" nextAc="seek">
              <p:cTn id="25" restart="whenNotActive" fill="hold" evtFilter="cancelBubble" nodeType="interactiveSeq">
                <p:stCondLst>
                  <p:cond evt="onClick" delay="0">
                    <p:tgtEl>
                      <p:spTgt spid="6"/>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6"/>
                                        </p:tgtEl>
                                      </p:cBhvr>
                                    </p:cmd>
                                  </p:childTnLst>
                                </p:cTn>
                              </p:par>
                            </p:childTnLst>
                          </p:cTn>
                        </p:par>
                      </p:childTnLst>
                    </p:cTn>
                  </p:par>
                </p:childTnLst>
              </p:cTn>
              <p:nextCondLst>
                <p:cond evt="onClick" delay="0">
                  <p:tgtEl>
                    <p:spTgt spid="6"/>
                  </p:tgtEl>
                </p:cond>
              </p:nextCondLst>
            </p:seq>
            <p:video>
              <p:cMediaNode vol="80000">
                <p:cTn id="30" fill="hold" display="0">
                  <p:stCondLst>
                    <p:cond delay="indefinite"/>
                  </p:stCondLst>
                </p:cTn>
                <p:tgtEl>
                  <p:spTgt spid="6"/>
                </p:tgtEl>
              </p:cMediaNode>
            </p:video>
            <p:seq concurrent="1" nextAc="seek">
              <p:cTn id="31" restart="whenNotActive" fill="hold" evtFilter="cancelBubble" nodeType="interactiveSeq">
                <p:stCondLst>
                  <p:cond evt="onClick" delay="0">
                    <p:tgtEl>
                      <p:spTgt spid="7"/>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7"/>
                                        </p:tgtEl>
                                      </p:cBhvr>
                                    </p:cmd>
                                  </p:childTnLst>
                                </p:cTn>
                              </p:par>
                            </p:childTnLst>
                          </p:cTn>
                        </p:par>
                      </p:childTnLst>
                    </p:cTn>
                  </p:par>
                </p:childTnLst>
              </p:cTn>
              <p:nextCondLst>
                <p:cond evt="onClick" delay="0">
                  <p:tgtEl>
                    <p:spTgt spid="7"/>
                  </p:tgtEl>
                </p:cond>
              </p:nextCondLst>
            </p:seq>
            <p:video>
              <p:cMediaNode vol="80000">
                <p:cTn id="36" fill="hold" display="0">
                  <p:stCondLst>
                    <p:cond delay="indefinite"/>
                  </p:stCondLst>
                </p:cTn>
                <p:tgtEl>
                  <p:spTgt spid="7"/>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130425"/>
            <a:ext cx="7772400" cy="1933575"/>
          </a:xfrm>
        </p:spPr>
        <p:txBody>
          <a:bodyPr>
            <a:normAutofit fontScale="90000"/>
          </a:bodyPr>
          <a:lstStyle/>
          <a:p>
            <a:r>
              <a:rPr lang="en-US" dirty="0" err="1" smtClean="0"/>
              <a:t>GoL</a:t>
            </a:r>
            <a:r>
              <a:rPr lang="en-US" dirty="0" smtClean="0"/>
              <a:t> can implement arbitrary Boolean functions, but can it implement memory? </a:t>
            </a:r>
            <a:endParaRPr lang="en-US" dirty="0"/>
          </a:p>
        </p:txBody>
      </p:sp>
    </p:spTree>
    <p:extLst>
      <p:ext uri="{BB962C8B-B14F-4D97-AF65-F5344CB8AC3E}">
        <p14:creationId xmlns:p14="http://schemas.microsoft.com/office/powerpoint/2010/main" val="30702513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Today’s Outline</a:t>
            </a:r>
            <a:endParaRPr lang="en-US" dirty="0">
              <a:latin typeface="Myriad Pro"/>
              <a:cs typeface="Myriad Pro"/>
            </a:endParaRPr>
          </a:p>
        </p:txBody>
      </p:sp>
      <p:sp>
        <p:nvSpPr>
          <p:cNvPr id="3" name="Content Placeholder 2"/>
          <p:cNvSpPr>
            <a:spLocks noGrp="1"/>
          </p:cNvSpPr>
          <p:nvPr>
            <p:ph idx="1"/>
          </p:nvPr>
        </p:nvSpPr>
        <p:spPr/>
        <p:txBody>
          <a:bodyPr>
            <a:normAutofit lnSpcReduction="10000"/>
          </a:bodyPr>
          <a:lstStyle/>
          <a:p>
            <a:r>
              <a:rPr lang="en-US" dirty="0" smtClean="0">
                <a:latin typeface="Myriad Pro"/>
                <a:cs typeface="Myriad Pro"/>
              </a:rPr>
              <a:t>What is Turing completeness?</a:t>
            </a:r>
          </a:p>
          <a:p>
            <a:pPr lvl="1"/>
            <a:r>
              <a:rPr lang="en-US" dirty="0" smtClean="0">
                <a:latin typeface="Myriad Pro"/>
                <a:cs typeface="Myriad Pro"/>
              </a:rPr>
              <a:t>General description of a Turing machine</a:t>
            </a:r>
          </a:p>
          <a:p>
            <a:pPr lvl="1"/>
            <a:r>
              <a:rPr lang="en-US" dirty="0" smtClean="0">
                <a:latin typeface="Myriad Pro"/>
                <a:cs typeface="Myriad Pro"/>
              </a:rPr>
              <a:t>Example: a binary counter</a:t>
            </a:r>
          </a:p>
          <a:p>
            <a:pPr lvl="1"/>
            <a:r>
              <a:rPr lang="en-US" dirty="0" smtClean="0">
                <a:latin typeface="Myriad Pro"/>
                <a:cs typeface="Myriad Pro"/>
              </a:rPr>
              <a:t>Universality and Turing completeness</a:t>
            </a:r>
          </a:p>
          <a:p>
            <a:pPr lvl="1"/>
            <a:r>
              <a:rPr lang="en-US" dirty="0" smtClean="0">
                <a:latin typeface="Myriad Pro"/>
                <a:cs typeface="Myriad Pro"/>
              </a:rPr>
              <a:t>Abilities and limitations of Turing machines</a:t>
            </a:r>
          </a:p>
          <a:p>
            <a:r>
              <a:rPr lang="en-US" dirty="0" smtClean="0">
                <a:latin typeface="Myriad Pro"/>
                <a:cs typeface="Myriad Pro"/>
              </a:rPr>
              <a:t>Proving Turing completeness</a:t>
            </a:r>
          </a:p>
          <a:p>
            <a:pPr lvl="1"/>
            <a:r>
              <a:rPr lang="en-US" dirty="0" smtClean="0">
                <a:latin typeface="Myriad Pro"/>
                <a:cs typeface="Myriad Pro"/>
              </a:rPr>
              <a:t>Boolean functions and logic gates</a:t>
            </a:r>
          </a:p>
          <a:p>
            <a:pPr lvl="1"/>
            <a:r>
              <a:rPr lang="en-US" dirty="0" smtClean="0">
                <a:latin typeface="Myriad Pro"/>
                <a:cs typeface="Myriad Pro"/>
              </a:rPr>
              <a:t>Memory</a:t>
            </a:r>
          </a:p>
          <a:p>
            <a:pPr lvl="1"/>
            <a:r>
              <a:rPr lang="en-US" dirty="0" smtClean="0">
                <a:latin typeface="Myriad Pro"/>
                <a:cs typeface="Myriad Pro"/>
              </a:rPr>
              <a:t>Example from the Game of Life</a:t>
            </a:r>
          </a:p>
          <a:p>
            <a:endParaRPr lang="en-US" dirty="0" smtClean="0">
              <a:latin typeface="Myriad Pro"/>
              <a:cs typeface="Myriad Pro"/>
            </a:endParaRPr>
          </a:p>
          <a:p>
            <a:endParaRPr lang="en-US" dirty="0" smtClean="0">
              <a:latin typeface="Myriad Pro"/>
              <a:cs typeface="Myriad Pro"/>
            </a:endParaRPr>
          </a:p>
          <a:p>
            <a:endParaRPr lang="en-US" dirty="0">
              <a:latin typeface="Myriad Pro"/>
              <a:cs typeface="Myriad Pro"/>
            </a:endParaRPr>
          </a:p>
        </p:txBody>
      </p:sp>
    </p:spTree>
    <p:extLst>
      <p:ext uri="{BB962C8B-B14F-4D97-AF65-F5344CB8AC3E}">
        <p14:creationId xmlns:p14="http://schemas.microsoft.com/office/powerpoint/2010/main" val="320767224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Sliding Block Memory</a:t>
            </a:r>
            <a:endParaRPr lang="en-US" dirty="0">
              <a:latin typeface="Myriad Pro"/>
              <a:cs typeface="Myriad Pro"/>
            </a:endParaRPr>
          </a:p>
        </p:txBody>
      </p:sp>
      <p:sp>
        <p:nvSpPr>
          <p:cNvPr id="3" name="Content Placeholder 2"/>
          <p:cNvSpPr>
            <a:spLocks noGrp="1"/>
          </p:cNvSpPr>
          <p:nvPr>
            <p:ph idx="1"/>
          </p:nvPr>
        </p:nvSpPr>
        <p:spPr>
          <a:xfrm>
            <a:off x="173318" y="2061884"/>
            <a:ext cx="2620683" cy="3705411"/>
          </a:xfrm>
        </p:spPr>
        <p:txBody>
          <a:bodyPr>
            <a:normAutofit/>
          </a:bodyPr>
          <a:lstStyle/>
          <a:p>
            <a:pPr marL="0" indent="0">
              <a:buNone/>
            </a:pPr>
            <a:r>
              <a:rPr lang="en-US" sz="1800" dirty="0" smtClean="0">
                <a:latin typeface="Myriad Pro"/>
                <a:cs typeface="Myriad Pro"/>
              </a:rPr>
              <a:t>A </a:t>
            </a:r>
            <a:r>
              <a:rPr lang="en-US" sz="1800" i="1" dirty="0" smtClean="0">
                <a:latin typeface="Myriad Pro"/>
                <a:cs typeface="Myriad Pro"/>
              </a:rPr>
              <a:t>salvo</a:t>
            </a:r>
            <a:r>
              <a:rPr lang="en-US" sz="1800" dirty="0" smtClean="0">
                <a:latin typeface="Myriad Pro"/>
                <a:cs typeface="Myriad Pro"/>
              </a:rPr>
              <a:t> of gliders can be used to push a </a:t>
            </a:r>
            <a:r>
              <a:rPr lang="en-US" sz="1800" i="1" dirty="0" smtClean="0">
                <a:latin typeface="Myriad Pro"/>
                <a:cs typeface="Myriad Pro"/>
              </a:rPr>
              <a:t>block</a:t>
            </a:r>
            <a:r>
              <a:rPr lang="en-US" sz="1800" dirty="0" smtClean="0">
                <a:latin typeface="Myriad Pro"/>
                <a:cs typeface="Myriad Pro"/>
              </a:rPr>
              <a:t> one square left or right.</a:t>
            </a:r>
          </a:p>
          <a:p>
            <a:pPr marL="0" indent="0">
              <a:buNone/>
            </a:pPr>
            <a:endParaRPr lang="en-US" sz="1800" dirty="0" smtClean="0">
              <a:latin typeface="Myriad Pro"/>
              <a:cs typeface="Myriad Pro"/>
            </a:endParaRPr>
          </a:p>
          <a:p>
            <a:pPr marL="0" indent="0">
              <a:buNone/>
            </a:pPr>
            <a:r>
              <a:rPr lang="en-US" sz="1800" dirty="0" smtClean="0">
                <a:latin typeface="Myriad Pro"/>
                <a:cs typeface="Myriad Pro"/>
              </a:rPr>
              <a:t>The position of the block can be queried by firing another glider nearby.</a:t>
            </a:r>
          </a:p>
          <a:p>
            <a:pPr marL="0" indent="0">
              <a:buNone/>
            </a:pPr>
            <a:endParaRPr lang="en-US" sz="1800" dirty="0">
              <a:latin typeface="Myriad Pro"/>
              <a:cs typeface="Myriad Pro"/>
            </a:endParaRPr>
          </a:p>
          <a:p>
            <a:pPr marL="0" indent="0">
              <a:buNone/>
            </a:pPr>
            <a:r>
              <a:rPr lang="en-US" sz="1800" dirty="0" smtClean="0">
                <a:latin typeface="Myriad Pro"/>
                <a:cs typeface="Myriad Pro"/>
              </a:rPr>
              <a:t>If the glider makes it through, then the block must have been in a certain position.</a:t>
            </a:r>
          </a:p>
        </p:txBody>
      </p:sp>
      <p:pic>
        <p:nvPicPr>
          <p:cNvPr id="4" name="gol_sliding_block_memory_slow.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28470" y="1417638"/>
            <a:ext cx="5758330" cy="4922444"/>
          </a:xfrm>
          <a:prstGeom prst="rect">
            <a:avLst/>
          </a:prstGeom>
        </p:spPr>
      </p:pic>
      <p:cxnSp>
        <p:nvCxnSpPr>
          <p:cNvPr id="6" name="Straight Arrow Connector 5"/>
          <p:cNvCxnSpPr/>
          <p:nvPr/>
        </p:nvCxnSpPr>
        <p:spPr>
          <a:xfrm flipV="1">
            <a:off x="6125882" y="4826001"/>
            <a:ext cx="0" cy="94129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937624" y="6399846"/>
            <a:ext cx="2749176" cy="369332"/>
          </a:xfrm>
          <a:prstGeom prst="rect">
            <a:avLst/>
          </a:prstGeom>
          <a:noFill/>
        </p:spPr>
        <p:txBody>
          <a:bodyPr wrap="square" rtlCol="0">
            <a:spAutoFit/>
          </a:bodyPr>
          <a:lstStyle/>
          <a:p>
            <a:r>
              <a:rPr lang="en-US" dirty="0" smtClean="0">
                <a:latin typeface="Myriad Pro"/>
                <a:cs typeface="Myriad Pro"/>
              </a:rPr>
              <a:t>Pattern by Dean </a:t>
            </a:r>
            <a:r>
              <a:rPr lang="en-US" dirty="0" err="1" smtClean="0">
                <a:latin typeface="Myriad Pro"/>
                <a:cs typeface="Myriad Pro"/>
              </a:rPr>
              <a:t>Hickerson</a:t>
            </a:r>
            <a:endParaRPr lang="en-US" dirty="0">
              <a:latin typeface="Myriad Pro"/>
              <a:cs typeface="Myriad Pro"/>
            </a:endParaRPr>
          </a:p>
        </p:txBody>
      </p:sp>
    </p:spTree>
    <p:extLst>
      <p:ext uri="{BB962C8B-B14F-4D97-AF65-F5344CB8AC3E}">
        <p14:creationId xmlns:p14="http://schemas.microsoft.com/office/powerpoint/2010/main" val="26449064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ndell utm go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4200" y="2046194"/>
            <a:ext cx="7975600" cy="4140200"/>
          </a:xfrm>
          <a:prstGeom prst="rect">
            <a:avLst/>
          </a:prstGeom>
        </p:spPr>
      </p:pic>
      <p:sp>
        <p:nvSpPr>
          <p:cNvPr id="5" name="Title 4"/>
          <p:cNvSpPr>
            <a:spLocks noGrp="1"/>
          </p:cNvSpPr>
          <p:nvPr>
            <p:ph type="title"/>
          </p:nvPr>
        </p:nvSpPr>
        <p:spPr/>
        <p:txBody>
          <a:bodyPr>
            <a:normAutofit fontScale="90000"/>
          </a:bodyPr>
          <a:lstStyle/>
          <a:p>
            <a:r>
              <a:rPr lang="en-US" dirty="0" smtClean="0"/>
              <a:t>Quite literally emulating a universal Turing Machine in the Game of Life</a:t>
            </a:r>
            <a:endParaRPr lang="en-US" dirty="0"/>
          </a:p>
        </p:txBody>
      </p:sp>
      <p:sp>
        <p:nvSpPr>
          <p:cNvPr id="6" name="TextBox 5"/>
          <p:cNvSpPr txBox="1"/>
          <p:nvPr/>
        </p:nvSpPr>
        <p:spPr>
          <a:xfrm>
            <a:off x="1165412" y="6254981"/>
            <a:ext cx="7394388" cy="369332"/>
          </a:xfrm>
          <a:prstGeom prst="rect">
            <a:avLst/>
          </a:prstGeom>
          <a:noFill/>
        </p:spPr>
        <p:txBody>
          <a:bodyPr wrap="square" rtlCol="0">
            <a:spAutoFit/>
          </a:bodyPr>
          <a:lstStyle/>
          <a:p>
            <a:pPr algn="r"/>
            <a:r>
              <a:rPr lang="en-US" dirty="0" smtClean="0"/>
              <a:t>Pattern by Paul Rendell (2010)</a:t>
            </a:r>
            <a:endParaRPr lang="en-US" dirty="0"/>
          </a:p>
        </p:txBody>
      </p:sp>
    </p:spTree>
    <p:extLst>
      <p:ext uri="{BB962C8B-B14F-4D97-AF65-F5344CB8AC3E}">
        <p14:creationId xmlns:p14="http://schemas.microsoft.com/office/powerpoint/2010/main" val="412279175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446461"/>
            <a:ext cx="9144000" cy="3367928"/>
          </a:xfrm>
        </p:spPr>
        <p:txBody>
          <a:bodyPr>
            <a:normAutofit/>
          </a:bodyPr>
          <a:lstStyle/>
          <a:p>
            <a:r>
              <a:rPr lang="en-US" dirty="0" smtClean="0"/>
              <a:t>Next Time:</a:t>
            </a:r>
            <a:br>
              <a:rPr lang="en-US" dirty="0" smtClean="0"/>
            </a:br>
            <a:r>
              <a:rPr lang="en-US" dirty="0" smtClean="0"/>
              <a:t>Turing completeness in living systems</a:t>
            </a:r>
            <a:br>
              <a:rPr lang="en-US" dirty="0" smtClean="0"/>
            </a:br>
            <a:r>
              <a:rPr lang="en-US" dirty="0" smtClean="0"/>
              <a:t>Self-replication and the role of tape</a:t>
            </a:r>
            <a:br>
              <a:rPr lang="en-US" dirty="0" smtClean="0"/>
            </a:br>
            <a:endParaRPr lang="en-US" dirty="0"/>
          </a:p>
        </p:txBody>
      </p:sp>
      <p:pic>
        <p:nvPicPr>
          <p:cNvPr id="4" name="Picture 3"/>
          <p:cNvPicPr>
            <a:picLocks noChangeAspect="1"/>
          </p:cNvPicPr>
          <p:nvPr/>
        </p:nvPicPr>
        <p:blipFill>
          <a:blip r:embed="rId3"/>
          <a:stretch>
            <a:fillRect/>
          </a:stretch>
        </p:blipFill>
        <p:spPr>
          <a:xfrm>
            <a:off x="6215529" y="2929088"/>
            <a:ext cx="2245146" cy="2927855"/>
          </a:xfrm>
          <a:prstGeom prst="rect">
            <a:avLst/>
          </a:prstGeom>
        </p:spPr>
      </p:pic>
      <p:pic>
        <p:nvPicPr>
          <p:cNvPr id="5" name="Picture 4"/>
          <p:cNvPicPr>
            <a:picLocks noChangeAspect="1"/>
          </p:cNvPicPr>
          <p:nvPr/>
        </p:nvPicPr>
        <p:blipFill rotWithShape="1">
          <a:blip r:embed="rId4"/>
          <a:srcRect l="6694" t="3857" r="2194" b="5446"/>
          <a:stretch/>
        </p:blipFill>
        <p:spPr>
          <a:xfrm>
            <a:off x="717175" y="2948417"/>
            <a:ext cx="2187281" cy="2927856"/>
          </a:xfrm>
          <a:prstGeom prst="rect">
            <a:avLst/>
          </a:prstGeom>
        </p:spPr>
      </p:pic>
      <p:pic>
        <p:nvPicPr>
          <p:cNvPr id="8" name="Picture 7"/>
          <p:cNvPicPr>
            <a:picLocks noChangeAspect="1"/>
          </p:cNvPicPr>
          <p:nvPr/>
        </p:nvPicPr>
        <p:blipFill>
          <a:blip r:embed="rId5"/>
          <a:stretch>
            <a:fillRect/>
          </a:stretch>
        </p:blipFill>
        <p:spPr>
          <a:xfrm>
            <a:off x="3108511" y="3217359"/>
            <a:ext cx="2912783" cy="2406062"/>
          </a:xfrm>
          <a:prstGeom prst="rect">
            <a:avLst/>
          </a:prstGeom>
        </p:spPr>
      </p:pic>
    </p:spTree>
    <p:extLst>
      <p:ext uri="{BB962C8B-B14F-4D97-AF65-F5344CB8AC3E}">
        <p14:creationId xmlns:p14="http://schemas.microsoft.com/office/powerpoint/2010/main" val="296322064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Turing machine description</a:t>
            </a:r>
            <a:endParaRPr lang="en-US" dirty="0">
              <a:latin typeface="Myriad Pro"/>
              <a:cs typeface="Myriad Pro"/>
            </a:endParaRPr>
          </a:p>
        </p:txBody>
      </p:sp>
      <p:sp>
        <p:nvSpPr>
          <p:cNvPr id="3" name="Content Placeholder 2"/>
          <p:cNvSpPr>
            <a:spLocks noGrp="1"/>
          </p:cNvSpPr>
          <p:nvPr>
            <p:ph idx="1"/>
          </p:nvPr>
        </p:nvSpPr>
        <p:spPr>
          <a:xfrm>
            <a:off x="457200" y="1600200"/>
            <a:ext cx="8229600" cy="3129943"/>
          </a:xfrm>
        </p:spPr>
        <p:txBody>
          <a:bodyPr>
            <a:normAutofit/>
          </a:bodyPr>
          <a:lstStyle/>
          <a:p>
            <a:r>
              <a:rPr lang="en-US" sz="2400" dirty="0" smtClean="0">
                <a:latin typeface="Myriad Pro"/>
                <a:cs typeface="Myriad Pro"/>
              </a:rPr>
              <a:t>Infinitely-long tape divided into squares</a:t>
            </a:r>
          </a:p>
          <a:p>
            <a:r>
              <a:rPr lang="en-US" sz="2400" dirty="0" smtClean="0">
                <a:latin typeface="Myriad Pro"/>
                <a:cs typeface="Myriad Pro"/>
              </a:rPr>
              <a:t>Each square can contain exactly one symbol from a finite alphabet</a:t>
            </a:r>
          </a:p>
          <a:p>
            <a:r>
              <a:rPr lang="en-US" sz="2400" dirty="0" smtClean="0">
                <a:latin typeface="Myriad Pro"/>
                <a:cs typeface="Myriad Pro"/>
              </a:rPr>
              <a:t>A movable head that can read/write on the tape</a:t>
            </a:r>
          </a:p>
          <a:p>
            <a:r>
              <a:rPr lang="en-US" sz="2400" dirty="0" smtClean="0">
                <a:latin typeface="Myriad Pro"/>
                <a:cs typeface="Myriad Pro"/>
              </a:rPr>
              <a:t>A register with a finite number of states</a:t>
            </a:r>
          </a:p>
          <a:p>
            <a:r>
              <a:rPr lang="en-US" sz="2400" dirty="0" smtClean="0">
                <a:latin typeface="Myriad Pro"/>
                <a:cs typeface="Myriad Pro"/>
              </a:rPr>
              <a:t>A table of instructions specifying what actions to take for all combinations of internal state and current tape symbol</a:t>
            </a:r>
            <a:endParaRPr lang="en-US" sz="2400" dirty="0">
              <a:latin typeface="Myriad Pro"/>
              <a:cs typeface="Myriad Pro"/>
            </a:endParaRPr>
          </a:p>
        </p:txBody>
      </p:sp>
      <p:cxnSp>
        <p:nvCxnSpPr>
          <p:cNvPr id="4" name="Straight Connector 3"/>
          <p:cNvCxnSpPr/>
          <p:nvPr/>
        </p:nvCxnSpPr>
        <p:spPr>
          <a:xfrm>
            <a:off x="1337433" y="5583333"/>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337433" y="6619841"/>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351783" y="5583333"/>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757789" y="5583333"/>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833410" y="5583333"/>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936640" y="5583333"/>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998455" y="5583333"/>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047558" y="5583333"/>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3120994" y="5583333"/>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223677" y="5583333"/>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770502" y="5583870"/>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757789" y="6619841"/>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954981" y="558333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942268" y="6619304"/>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0" name="Rectangle 19"/>
          <p:cNvSpPr/>
          <p:nvPr/>
        </p:nvSpPr>
        <p:spPr>
          <a:xfrm>
            <a:off x="4263886" y="4785367"/>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Isosceles Triangle 20"/>
          <p:cNvSpPr/>
          <p:nvPr/>
        </p:nvSpPr>
        <p:spPr>
          <a:xfrm rot="10800000">
            <a:off x="4263887" y="5213344"/>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4332819" y="4730143"/>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nvGrpSpPr>
          <p:cNvPr id="27" name="Group 26"/>
          <p:cNvGrpSpPr/>
          <p:nvPr/>
        </p:nvGrpSpPr>
        <p:grpSpPr>
          <a:xfrm>
            <a:off x="2300182" y="5779378"/>
            <a:ext cx="4493452" cy="639173"/>
            <a:chOff x="2300182" y="5779378"/>
            <a:chExt cx="4493452" cy="639173"/>
          </a:xfrm>
        </p:grpSpPr>
        <p:sp>
          <p:nvSpPr>
            <p:cNvPr id="18" name="TextBox 17"/>
            <p:cNvSpPr txBox="1"/>
            <p:nvPr/>
          </p:nvSpPr>
          <p:spPr>
            <a:xfrm>
              <a:off x="5950445" y="5779378"/>
              <a:ext cx="843189" cy="584776"/>
            </a:xfrm>
            <a:prstGeom prst="rect">
              <a:avLst/>
            </a:prstGeom>
            <a:noFill/>
          </p:spPr>
          <p:txBody>
            <a:bodyPr wrap="square" rtlCol="0">
              <a:spAutoFit/>
            </a:bodyPr>
            <a:lstStyle/>
            <a:p>
              <a:pPr algn="ctr"/>
              <a:r>
                <a:rPr lang="en-US" sz="3200" dirty="0">
                  <a:latin typeface="Wingdings" charset="2"/>
                  <a:cs typeface="Wingdings" charset="2"/>
                </a:rPr>
                <a:t>c</a:t>
              </a:r>
            </a:p>
          </p:txBody>
        </p:sp>
        <p:sp>
          <p:nvSpPr>
            <p:cNvPr id="24" name="TextBox 23"/>
            <p:cNvSpPr txBox="1"/>
            <p:nvPr/>
          </p:nvSpPr>
          <p:spPr>
            <a:xfrm>
              <a:off x="4105289" y="5803177"/>
              <a:ext cx="843189" cy="584776"/>
            </a:xfrm>
            <a:prstGeom prst="rect">
              <a:avLst/>
            </a:prstGeom>
            <a:noFill/>
          </p:spPr>
          <p:txBody>
            <a:bodyPr wrap="square" rtlCol="0">
              <a:spAutoFit/>
            </a:bodyPr>
            <a:lstStyle/>
            <a:p>
              <a:pPr algn="ctr"/>
              <a:r>
                <a:rPr lang="en-US" sz="3200" dirty="0" smtClean="0">
                  <a:latin typeface="Wingdings" charset="2"/>
                  <a:cs typeface="Wingdings" charset="2"/>
                </a:rPr>
                <a:t>P</a:t>
              </a:r>
              <a:endParaRPr lang="en-US" sz="3200" dirty="0">
                <a:latin typeface="Wingdings" charset="2"/>
                <a:cs typeface="Wingdings" charset="2"/>
              </a:endParaRPr>
            </a:p>
          </p:txBody>
        </p:sp>
        <p:sp>
          <p:nvSpPr>
            <p:cNvPr id="25" name="TextBox 24"/>
            <p:cNvSpPr txBox="1"/>
            <p:nvPr/>
          </p:nvSpPr>
          <p:spPr>
            <a:xfrm>
              <a:off x="3180162" y="5833775"/>
              <a:ext cx="843189" cy="584776"/>
            </a:xfrm>
            <a:prstGeom prst="rect">
              <a:avLst/>
            </a:prstGeom>
            <a:noFill/>
          </p:spPr>
          <p:txBody>
            <a:bodyPr wrap="square" rtlCol="0">
              <a:spAutoFit/>
            </a:bodyPr>
            <a:lstStyle/>
            <a:p>
              <a:pPr algn="ctr"/>
              <a:r>
                <a:rPr lang="en-US" sz="3200" dirty="0">
                  <a:latin typeface="Wingdings" charset="2"/>
                  <a:cs typeface="Wingdings" charset="2"/>
                </a:rPr>
                <a:t>Q</a:t>
              </a:r>
            </a:p>
          </p:txBody>
        </p:sp>
        <p:sp>
          <p:nvSpPr>
            <p:cNvPr id="26" name="TextBox 25"/>
            <p:cNvSpPr txBox="1"/>
            <p:nvPr/>
          </p:nvSpPr>
          <p:spPr>
            <a:xfrm>
              <a:off x="2300182" y="5833775"/>
              <a:ext cx="843189" cy="584776"/>
            </a:xfrm>
            <a:prstGeom prst="rect">
              <a:avLst/>
            </a:prstGeom>
            <a:noFill/>
          </p:spPr>
          <p:txBody>
            <a:bodyPr wrap="square" rtlCol="0">
              <a:spAutoFit/>
            </a:bodyPr>
            <a:lstStyle/>
            <a:p>
              <a:pPr algn="ctr"/>
              <a:r>
                <a:rPr lang="en-US" sz="3200" dirty="0" smtClean="0">
                  <a:latin typeface="Wingdings" charset="2"/>
                  <a:cs typeface="Wingdings" charset="2"/>
                </a:rPr>
                <a:t>M</a:t>
              </a:r>
              <a:endParaRPr lang="en-US" sz="3200" dirty="0">
                <a:latin typeface="Wingdings" charset="2"/>
                <a:cs typeface="Wingdings" charset="2"/>
              </a:endParaRPr>
            </a:p>
          </p:txBody>
        </p:sp>
      </p:grpSp>
    </p:spTree>
    <p:extLst>
      <p:ext uri="{BB962C8B-B14F-4D97-AF65-F5344CB8AC3E}">
        <p14:creationId xmlns:p14="http://schemas.microsoft.com/office/powerpoint/2010/main" val="15296962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Why is this “design” sensible?</a:t>
            </a:r>
            <a:endParaRPr lang="en-US" dirty="0">
              <a:latin typeface="Myriad Pro"/>
              <a:cs typeface="Myriad Pro"/>
            </a:endParaRPr>
          </a:p>
        </p:txBody>
      </p:sp>
      <p:sp>
        <p:nvSpPr>
          <p:cNvPr id="3" name="Content Placeholder 2"/>
          <p:cNvSpPr>
            <a:spLocks noGrp="1"/>
          </p:cNvSpPr>
          <p:nvPr>
            <p:ph idx="1"/>
          </p:nvPr>
        </p:nvSpPr>
        <p:spPr>
          <a:xfrm>
            <a:off x="457200" y="1600200"/>
            <a:ext cx="5938436" cy="4525963"/>
          </a:xfrm>
        </p:spPr>
        <p:txBody>
          <a:bodyPr/>
          <a:lstStyle/>
          <a:p>
            <a:r>
              <a:rPr lang="en-US" dirty="0" smtClean="0">
                <a:latin typeface="Myriad Pro"/>
                <a:cs typeface="Myriad Pro"/>
              </a:rPr>
              <a:t>The tape is a source of input, one option for output, and also a form of </a:t>
            </a:r>
            <a:r>
              <a:rPr lang="en-US" i="1" dirty="0" smtClean="0">
                <a:latin typeface="Myriad Pro"/>
                <a:cs typeface="Myriad Pro"/>
              </a:rPr>
              <a:t>memory</a:t>
            </a:r>
          </a:p>
          <a:p>
            <a:pPr lvl="1"/>
            <a:r>
              <a:rPr lang="en-US" dirty="0" smtClean="0">
                <a:latin typeface="Myriad Pro"/>
                <a:cs typeface="Myriad Pro"/>
              </a:rPr>
              <a:t>Finite alphabets and states are no limitation since the tape is infinite</a:t>
            </a:r>
          </a:p>
          <a:p>
            <a:r>
              <a:rPr lang="en-US" dirty="0" smtClean="0">
                <a:latin typeface="Myriad Pro"/>
                <a:cs typeface="Myriad Pro"/>
              </a:rPr>
              <a:t>Back-and-forth head movement allows the machine to read/write memory</a:t>
            </a:r>
            <a:endParaRPr lang="en-US" dirty="0">
              <a:latin typeface="Myriad Pro"/>
              <a:cs typeface="Myriad Pro"/>
            </a:endParaRPr>
          </a:p>
        </p:txBody>
      </p:sp>
      <p:pic>
        <p:nvPicPr>
          <p:cNvPr id="4" name="Picture 3"/>
          <p:cNvPicPr>
            <a:picLocks noChangeAspect="1"/>
          </p:cNvPicPr>
          <p:nvPr/>
        </p:nvPicPr>
        <p:blipFill>
          <a:blip r:embed="rId2"/>
          <a:stretch>
            <a:fillRect/>
          </a:stretch>
        </p:blipFill>
        <p:spPr>
          <a:xfrm>
            <a:off x="6466291" y="1737896"/>
            <a:ext cx="2540000" cy="2286000"/>
          </a:xfrm>
          <a:prstGeom prst="rect">
            <a:avLst/>
          </a:prstGeom>
        </p:spPr>
      </p:pic>
    </p:spTree>
    <p:extLst>
      <p:ext uri="{BB962C8B-B14F-4D97-AF65-F5344CB8AC3E}">
        <p14:creationId xmlns:p14="http://schemas.microsoft.com/office/powerpoint/2010/main" val="4862145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latin typeface="Myriad Pro"/>
                <a:cs typeface="Myriad Pro"/>
              </a:rPr>
              <a:t>Example Turing machine:</a:t>
            </a:r>
            <a:br>
              <a:rPr lang="en-US" dirty="0" smtClean="0">
                <a:latin typeface="Myriad Pro"/>
                <a:cs typeface="Myriad Pro"/>
              </a:rPr>
            </a:br>
            <a:r>
              <a:rPr lang="en-US" dirty="0" smtClean="0">
                <a:latin typeface="Myriad Pro"/>
                <a:cs typeface="Myriad Pro"/>
              </a:rPr>
              <a:t>A (binary) counter</a:t>
            </a:r>
            <a:endParaRPr lang="en-US" dirty="0">
              <a:latin typeface="Myriad Pro"/>
              <a:cs typeface="Myriad Pro"/>
            </a:endParaRPr>
          </a:p>
        </p:txBody>
      </p:sp>
    </p:spTree>
    <p:extLst>
      <p:ext uri="{BB962C8B-B14F-4D97-AF65-F5344CB8AC3E}">
        <p14:creationId xmlns:p14="http://schemas.microsoft.com/office/powerpoint/2010/main" val="261794637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545"/>
            <a:ext cx="8229600" cy="1143000"/>
          </a:xfrm>
        </p:spPr>
        <p:txBody>
          <a:bodyPr>
            <a:normAutofit/>
          </a:bodyPr>
          <a:lstStyle/>
          <a:p>
            <a:r>
              <a:rPr lang="en-US" dirty="0" smtClean="0">
                <a:latin typeface="Myriad Pro"/>
                <a:cs typeface="Myriad Pro"/>
              </a:rPr>
              <a:t>Decimal vs. binary numeration</a:t>
            </a:r>
            <a:endParaRPr lang="en-US" dirty="0">
              <a:latin typeface="Myriad Pro"/>
              <a:cs typeface="Myriad Pro"/>
            </a:endParaRPr>
          </a:p>
        </p:txBody>
      </p:sp>
      <p:sp>
        <p:nvSpPr>
          <p:cNvPr id="4" name="TextBox 3"/>
          <p:cNvSpPr txBox="1"/>
          <p:nvPr/>
        </p:nvSpPr>
        <p:spPr>
          <a:xfrm>
            <a:off x="76501" y="1283260"/>
            <a:ext cx="9241542" cy="2308324"/>
          </a:xfrm>
          <a:prstGeom prst="rect">
            <a:avLst/>
          </a:prstGeom>
          <a:noFill/>
        </p:spPr>
        <p:txBody>
          <a:bodyPr wrap="square" rtlCol="0">
            <a:spAutoFit/>
          </a:bodyPr>
          <a:lstStyle/>
          <a:p>
            <a:r>
              <a:rPr lang="en-US" sz="2400" dirty="0" smtClean="0"/>
              <a:t>In decimal, possible digits are 0-9 and place values are powers of ten.</a:t>
            </a:r>
            <a:endParaRPr lang="en-US" sz="2400" dirty="0" smtClean="0">
              <a:latin typeface="Myriad Pro"/>
              <a:cs typeface="Myriad Pro"/>
            </a:endParaRPr>
          </a:p>
          <a:p>
            <a:r>
              <a:rPr lang="en-US" sz="2400" dirty="0" smtClean="0">
                <a:solidFill>
                  <a:srgbClr val="FF0000"/>
                </a:solidFill>
                <a:latin typeface="Myriad Pro"/>
                <a:cs typeface="Myriad Pro"/>
              </a:rPr>
              <a:t>1</a:t>
            </a:r>
            <a:r>
              <a:rPr lang="en-US" sz="2400" dirty="0" smtClean="0">
                <a:solidFill>
                  <a:schemeClr val="accent5"/>
                </a:solidFill>
                <a:latin typeface="Myriad Pro"/>
                <a:cs typeface="Myriad Pro"/>
              </a:rPr>
              <a:t>1</a:t>
            </a:r>
            <a:r>
              <a:rPr lang="en-US" sz="2400" dirty="0" smtClean="0">
                <a:solidFill>
                  <a:schemeClr val="accent4"/>
                </a:solidFill>
                <a:latin typeface="Myriad Pro"/>
                <a:cs typeface="Myriad Pro"/>
              </a:rPr>
              <a:t>0</a:t>
            </a:r>
            <a:r>
              <a:rPr lang="en-US" sz="2400" dirty="0" smtClean="0">
                <a:solidFill>
                  <a:schemeClr val="accent3"/>
                </a:solidFill>
                <a:latin typeface="Myriad Pro"/>
                <a:cs typeface="Myriad Pro"/>
              </a:rPr>
              <a:t>1</a:t>
            </a:r>
            <a:r>
              <a:rPr lang="en-US" sz="2400" dirty="0" smtClean="0">
                <a:latin typeface="Myriad Pro"/>
                <a:cs typeface="Myriad Pro"/>
              </a:rPr>
              <a:t> = </a:t>
            </a:r>
            <a:r>
              <a:rPr lang="en-US" sz="2400" dirty="0" smtClean="0">
                <a:solidFill>
                  <a:srgbClr val="FF0000"/>
                </a:solidFill>
                <a:latin typeface="Myriad Pro"/>
                <a:cs typeface="Myriad Pro"/>
              </a:rPr>
              <a:t>1</a:t>
            </a:r>
            <a:r>
              <a:rPr lang="en-US" sz="2400" dirty="0" smtClean="0">
                <a:latin typeface="Myriad Pro"/>
                <a:cs typeface="Myriad Pro"/>
              </a:rPr>
              <a:t> x 10</a:t>
            </a:r>
            <a:r>
              <a:rPr lang="en-US" sz="2400" baseline="30000" dirty="0" smtClean="0">
                <a:latin typeface="Myriad Pro"/>
                <a:cs typeface="Myriad Pro"/>
              </a:rPr>
              <a:t>3</a:t>
            </a:r>
            <a:r>
              <a:rPr lang="en-US" sz="2400" dirty="0" smtClean="0">
                <a:latin typeface="Myriad Pro"/>
                <a:cs typeface="Myriad Pro"/>
              </a:rPr>
              <a:t> + </a:t>
            </a:r>
            <a:r>
              <a:rPr lang="en-US" sz="2400" dirty="0" smtClean="0">
                <a:solidFill>
                  <a:srgbClr val="4BACC6"/>
                </a:solidFill>
                <a:latin typeface="Myriad Pro"/>
                <a:cs typeface="Myriad Pro"/>
              </a:rPr>
              <a:t>1</a:t>
            </a:r>
            <a:r>
              <a:rPr lang="en-US" sz="2400" dirty="0" smtClean="0">
                <a:latin typeface="Myriad Pro"/>
                <a:cs typeface="Myriad Pro"/>
              </a:rPr>
              <a:t> x 10</a:t>
            </a:r>
            <a:r>
              <a:rPr lang="en-US" sz="2400" baseline="30000" dirty="0" smtClean="0">
                <a:latin typeface="Myriad Pro"/>
                <a:cs typeface="Myriad Pro"/>
              </a:rPr>
              <a:t>2</a:t>
            </a:r>
            <a:r>
              <a:rPr lang="en-US" sz="2400" dirty="0" smtClean="0">
                <a:latin typeface="Myriad Pro"/>
                <a:cs typeface="Myriad Pro"/>
              </a:rPr>
              <a:t> + </a:t>
            </a:r>
            <a:r>
              <a:rPr lang="en-US" sz="2400" dirty="0" smtClean="0">
                <a:solidFill>
                  <a:srgbClr val="8064A2"/>
                </a:solidFill>
                <a:latin typeface="Myriad Pro"/>
                <a:cs typeface="Myriad Pro"/>
              </a:rPr>
              <a:t>0</a:t>
            </a:r>
            <a:r>
              <a:rPr lang="en-US" sz="2400" dirty="0" smtClean="0">
                <a:latin typeface="Myriad Pro"/>
                <a:cs typeface="Myriad Pro"/>
              </a:rPr>
              <a:t> x 10</a:t>
            </a:r>
            <a:r>
              <a:rPr lang="en-US" sz="2400" baseline="30000" dirty="0" smtClean="0">
                <a:latin typeface="Myriad Pro"/>
                <a:cs typeface="Myriad Pro"/>
              </a:rPr>
              <a:t>1</a:t>
            </a:r>
            <a:r>
              <a:rPr lang="en-US" sz="2400" dirty="0" smtClean="0">
                <a:latin typeface="Myriad Pro"/>
                <a:cs typeface="Myriad Pro"/>
              </a:rPr>
              <a:t> + </a:t>
            </a:r>
            <a:r>
              <a:rPr lang="en-US" sz="2400" dirty="0" smtClean="0">
                <a:solidFill>
                  <a:srgbClr val="9BBB59"/>
                </a:solidFill>
                <a:latin typeface="Myriad Pro"/>
                <a:cs typeface="Myriad Pro"/>
              </a:rPr>
              <a:t>1</a:t>
            </a:r>
            <a:r>
              <a:rPr lang="en-US" sz="2400" dirty="0" smtClean="0">
                <a:latin typeface="Myriad Pro"/>
                <a:cs typeface="Myriad Pro"/>
              </a:rPr>
              <a:t> x 10</a:t>
            </a:r>
            <a:r>
              <a:rPr lang="en-US" sz="2400" baseline="30000" dirty="0" smtClean="0">
                <a:latin typeface="Myriad Pro"/>
                <a:cs typeface="Myriad Pro"/>
              </a:rPr>
              <a:t>0</a:t>
            </a:r>
            <a:r>
              <a:rPr lang="en-US" sz="2400" dirty="0">
                <a:latin typeface="Myriad Pro"/>
                <a:cs typeface="Myriad Pro"/>
              </a:rPr>
              <a:t>	</a:t>
            </a:r>
            <a:r>
              <a:rPr lang="en-US" sz="2400" dirty="0" smtClean="0">
                <a:latin typeface="Myriad Pro"/>
                <a:cs typeface="Myriad Pro"/>
              </a:rPr>
              <a:t>= </a:t>
            </a:r>
            <a:r>
              <a:rPr lang="en-US" sz="2400" dirty="0" smtClean="0">
                <a:solidFill>
                  <a:srgbClr val="FF0000"/>
                </a:solidFill>
                <a:latin typeface="Myriad Pro"/>
                <a:cs typeface="Myriad Pro"/>
              </a:rPr>
              <a:t>1000</a:t>
            </a:r>
            <a:r>
              <a:rPr lang="en-US" sz="2400" dirty="0" smtClean="0">
                <a:latin typeface="Myriad Pro"/>
                <a:cs typeface="Myriad Pro"/>
              </a:rPr>
              <a:t> + </a:t>
            </a:r>
            <a:r>
              <a:rPr lang="en-US" sz="2400" dirty="0" smtClean="0">
                <a:solidFill>
                  <a:schemeClr val="accent5"/>
                </a:solidFill>
                <a:latin typeface="Myriad Pro"/>
                <a:cs typeface="Myriad Pro"/>
              </a:rPr>
              <a:t>100</a:t>
            </a:r>
            <a:r>
              <a:rPr lang="en-US" sz="2400" dirty="0" smtClean="0">
                <a:latin typeface="Myriad Pro"/>
                <a:cs typeface="Myriad Pro"/>
              </a:rPr>
              <a:t> + </a:t>
            </a:r>
            <a:r>
              <a:rPr lang="en-US" sz="2400" dirty="0" smtClean="0">
                <a:solidFill>
                  <a:schemeClr val="accent3"/>
                </a:solidFill>
                <a:latin typeface="Myriad Pro"/>
                <a:cs typeface="Myriad Pro"/>
              </a:rPr>
              <a:t>1</a:t>
            </a:r>
            <a:endParaRPr lang="en-US" sz="2400" baseline="30000" dirty="0" smtClean="0">
              <a:solidFill>
                <a:schemeClr val="accent3"/>
              </a:solidFill>
              <a:latin typeface="Myriad Pro"/>
              <a:cs typeface="Myriad Pro"/>
            </a:endParaRPr>
          </a:p>
          <a:p>
            <a:endParaRPr lang="en-US" sz="2400" dirty="0" smtClean="0">
              <a:solidFill>
                <a:srgbClr val="000000"/>
              </a:solidFill>
              <a:latin typeface="Myriad Pro"/>
              <a:cs typeface="Myriad Pro"/>
            </a:endParaRPr>
          </a:p>
          <a:p>
            <a:r>
              <a:rPr lang="en-US" sz="2400" dirty="0" smtClean="0">
                <a:solidFill>
                  <a:srgbClr val="000000"/>
                </a:solidFill>
                <a:latin typeface="Myriad Pro"/>
                <a:cs typeface="Myriad Pro"/>
              </a:rPr>
              <a:t>In binary, possible digits are 0 or 1 and place values are powers of two.</a:t>
            </a:r>
            <a:endParaRPr lang="en-US" sz="2400" dirty="0">
              <a:solidFill>
                <a:srgbClr val="000000"/>
              </a:solidFill>
              <a:latin typeface="Myriad Pro"/>
              <a:cs typeface="Myriad Pro"/>
            </a:endParaRPr>
          </a:p>
          <a:p>
            <a:r>
              <a:rPr lang="en-US" sz="2400" dirty="0" smtClean="0">
                <a:solidFill>
                  <a:srgbClr val="FF0000"/>
                </a:solidFill>
                <a:latin typeface="Myriad Pro"/>
                <a:cs typeface="Myriad Pro"/>
              </a:rPr>
              <a:t>1</a:t>
            </a:r>
            <a:r>
              <a:rPr lang="en-US" sz="2400" dirty="0" smtClean="0">
                <a:solidFill>
                  <a:srgbClr val="4BACC6"/>
                </a:solidFill>
                <a:latin typeface="Myriad Pro"/>
                <a:cs typeface="Myriad Pro"/>
              </a:rPr>
              <a:t>1</a:t>
            </a:r>
            <a:r>
              <a:rPr lang="en-US" sz="2400" dirty="0" smtClean="0">
                <a:solidFill>
                  <a:srgbClr val="8064A2"/>
                </a:solidFill>
                <a:latin typeface="Myriad Pro"/>
                <a:cs typeface="Myriad Pro"/>
              </a:rPr>
              <a:t>0</a:t>
            </a:r>
            <a:r>
              <a:rPr lang="en-US" sz="2400" dirty="0" smtClean="0">
                <a:solidFill>
                  <a:srgbClr val="9BBB59"/>
                </a:solidFill>
                <a:latin typeface="Myriad Pro"/>
                <a:cs typeface="Myriad Pro"/>
              </a:rPr>
              <a:t>1</a:t>
            </a:r>
            <a:r>
              <a:rPr lang="en-US" sz="2400" dirty="0" smtClean="0">
                <a:latin typeface="Myriad Pro"/>
                <a:cs typeface="Myriad Pro"/>
              </a:rPr>
              <a:t> = </a:t>
            </a:r>
            <a:r>
              <a:rPr lang="en-US" sz="2400" dirty="0" smtClean="0">
                <a:solidFill>
                  <a:srgbClr val="FF0000"/>
                </a:solidFill>
                <a:latin typeface="Myriad Pro"/>
                <a:cs typeface="Myriad Pro"/>
              </a:rPr>
              <a:t>1</a:t>
            </a:r>
            <a:r>
              <a:rPr lang="en-US" sz="2400" dirty="0" smtClean="0">
                <a:latin typeface="Myriad Pro"/>
                <a:cs typeface="Myriad Pro"/>
              </a:rPr>
              <a:t> x 2</a:t>
            </a:r>
            <a:r>
              <a:rPr lang="en-US" sz="2400" baseline="30000" dirty="0" smtClean="0">
                <a:latin typeface="Myriad Pro"/>
                <a:cs typeface="Myriad Pro"/>
              </a:rPr>
              <a:t>3</a:t>
            </a:r>
            <a:r>
              <a:rPr lang="en-US" sz="2400" dirty="0" smtClean="0">
                <a:latin typeface="Myriad Pro"/>
                <a:cs typeface="Myriad Pro"/>
              </a:rPr>
              <a:t> + </a:t>
            </a:r>
            <a:r>
              <a:rPr lang="en-US" sz="2400" dirty="0" smtClean="0">
                <a:solidFill>
                  <a:srgbClr val="4BACC6"/>
                </a:solidFill>
                <a:latin typeface="Myriad Pro"/>
                <a:cs typeface="Myriad Pro"/>
              </a:rPr>
              <a:t>1</a:t>
            </a:r>
            <a:r>
              <a:rPr lang="en-US" sz="2400" dirty="0" smtClean="0">
                <a:latin typeface="Myriad Pro"/>
                <a:cs typeface="Myriad Pro"/>
              </a:rPr>
              <a:t> x 2</a:t>
            </a:r>
            <a:r>
              <a:rPr lang="en-US" sz="2400" baseline="30000" dirty="0" smtClean="0">
                <a:latin typeface="Myriad Pro"/>
                <a:cs typeface="Myriad Pro"/>
              </a:rPr>
              <a:t>2</a:t>
            </a:r>
            <a:r>
              <a:rPr lang="en-US" sz="2400" dirty="0" smtClean="0">
                <a:latin typeface="Myriad Pro"/>
                <a:cs typeface="Myriad Pro"/>
              </a:rPr>
              <a:t> + </a:t>
            </a:r>
            <a:r>
              <a:rPr lang="en-US" sz="2400" dirty="0" smtClean="0">
                <a:solidFill>
                  <a:srgbClr val="8064A2"/>
                </a:solidFill>
                <a:latin typeface="Myriad Pro"/>
                <a:cs typeface="Myriad Pro"/>
              </a:rPr>
              <a:t>0</a:t>
            </a:r>
            <a:r>
              <a:rPr lang="en-US" sz="2400" dirty="0" smtClean="0">
                <a:latin typeface="Myriad Pro"/>
                <a:cs typeface="Myriad Pro"/>
              </a:rPr>
              <a:t> x 2</a:t>
            </a:r>
            <a:r>
              <a:rPr lang="en-US" sz="2400" baseline="30000" dirty="0" smtClean="0">
                <a:latin typeface="Myriad Pro"/>
                <a:cs typeface="Myriad Pro"/>
              </a:rPr>
              <a:t>1</a:t>
            </a:r>
            <a:r>
              <a:rPr lang="en-US" sz="2400" dirty="0" smtClean="0">
                <a:latin typeface="Myriad Pro"/>
                <a:cs typeface="Myriad Pro"/>
              </a:rPr>
              <a:t> + </a:t>
            </a:r>
            <a:r>
              <a:rPr lang="en-US" sz="2400" dirty="0" smtClean="0">
                <a:solidFill>
                  <a:srgbClr val="9BBB59"/>
                </a:solidFill>
                <a:latin typeface="Myriad Pro"/>
                <a:cs typeface="Myriad Pro"/>
              </a:rPr>
              <a:t>1</a:t>
            </a:r>
            <a:r>
              <a:rPr lang="en-US" sz="2400" dirty="0" smtClean="0">
                <a:latin typeface="Myriad Pro"/>
                <a:cs typeface="Myriad Pro"/>
              </a:rPr>
              <a:t> x 2</a:t>
            </a:r>
            <a:r>
              <a:rPr lang="en-US" sz="2400" baseline="30000" dirty="0" smtClean="0">
                <a:latin typeface="Myriad Pro"/>
                <a:cs typeface="Myriad Pro"/>
              </a:rPr>
              <a:t>0</a:t>
            </a:r>
            <a:r>
              <a:rPr lang="en-US" sz="2400" dirty="0">
                <a:latin typeface="Myriad Pro"/>
                <a:cs typeface="Myriad Pro"/>
              </a:rPr>
              <a:t>	</a:t>
            </a:r>
            <a:r>
              <a:rPr lang="en-US" sz="2400" dirty="0" smtClean="0">
                <a:latin typeface="Myriad Pro"/>
                <a:cs typeface="Myriad Pro"/>
              </a:rPr>
              <a:t>		= </a:t>
            </a:r>
            <a:r>
              <a:rPr lang="en-US" sz="2400" dirty="0" smtClean="0">
                <a:solidFill>
                  <a:srgbClr val="FF0000"/>
                </a:solidFill>
                <a:latin typeface="Myriad Pro"/>
                <a:cs typeface="Myriad Pro"/>
              </a:rPr>
              <a:t>8</a:t>
            </a:r>
            <a:r>
              <a:rPr lang="en-US" sz="2400" dirty="0" smtClean="0">
                <a:latin typeface="Myriad Pro"/>
                <a:cs typeface="Myriad Pro"/>
              </a:rPr>
              <a:t> + </a:t>
            </a:r>
            <a:r>
              <a:rPr lang="en-US" sz="2400" dirty="0" smtClean="0">
                <a:solidFill>
                  <a:srgbClr val="4BACC6"/>
                </a:solidFill>
                <a:latin typeface="Myriad Pro"/>
                <a:cs typeface="Myriad Pro"/>
              </a:rPr>
              <a:t>4</a:t>
            </a:r>
            <a:r>
              <a:rPr lang="en-US" sz="2400" dirty="0" smtClean="0">
                <a:latin typeface="Myriad Pro"/>
                <a:cs typeface="Myriad Pro"/>
              </a:rPr>
              <a:t> + </a:t>
            </a:r>
            <a:r>
              <a:rPr lang="en-US" sz="2400" dirty="0" smtClean="0">
                <a:solidFill>
                  <a:srgbClr val="9BBB59"/>
                </a:solidFill>
                <a:latin typeface="Myriad Pro"/>
                <a:cs typeface="Myriad Pro"/>
              </a:rPr>
              <a:t>1</a:t>
            </a:r>
            <a:endParaRPr lang="en-US" sz="2400" baseline="30000" dirty="0" smtClean="0">
              <a:solidFill>
                <a:srgbClr val="9BBB59"/>
              </a:solidFill>
              <a:latin typeface="Myriad Pro"/>
              <a:cs typeface="Myriad Pro"/>
            </a:endParaRPr>
          </a:p>
          <a:p>
            <a:endParaRPr lang="en-US" sz="2400" dirty="0">
              <a:latin typeface="Myriad Pro"/>
              <a:cs typeface="Myriad Pro"/>
            </a:endParaRPr>
          </a:p>
        </p:txBody>
      </p:sp>
      <p:sp>
        <p:nvSpPr>
          <p:cNvPr id="6" name="TextBox 5"/>
          <p:cNvSpPr txBox="1"/>
          <p:nvPr/>
        </p:nvSpPr>
        <p:spPr>
          <a:xfrm>
            <a:off x="3090714" y="3469192"/>
            <a:ext cx="994536" cy="3139321"/>
          </a:xfrm>
          <a:prstGeom prst="rect">
            <a:avLst/>
          </a:prstGeom>
          <a:noFill/>
        </p:spPr>
        <p:txBody>
          <a:bodyPr wrap="square" rtlCol="0">
            <a:spAutoFit/>
          </a:bodyPr>
          <a:lstStyle/>
          <a:p>
            <a:pPr algn="ctr"/>
            <a:r>
              <a:rPr lang="en-US" dirty="0" smtClean="0">
                <a:latin typeface="Myriad Pro"/>
                <a:cs typeface="Myriad Pro"/>
              </a:rPr>
              <a:t>Decimal</a:t>
            </a:r>
          </a:p>
          <a:p>
            <a:pPr algn="ctr"/>
            <a:r>
              <a:rPr lang="en-US" dirty="0" smtClean="0">
                <a:latin typeface="Myriad Pro"/>
                <a:cs typeface="Myriad Pro"/>
              </a:rPr>
              <a:t> 1</a:t>
            </a:r>
          </a:p>
          <a:p>
            <a:pPr algn="ctr"/>
            <a:r>
              <a:rPr lang="en-US" dirty="0" smtClean="0">
                <a:latin typeface="Myriad Pro"/>
                <a:cs typeface="Myriad Pro"/>
              </a:rPr>
              <a:t> 2</a:t>
            </a:r>
          </a:p>
          <a:p>
            <a:pPr algn="ctr"/>
            <a:r>
              <a:rPr lang="en-US" dirty="0" smtClean="0">
                <a:latin typeface="Myriad Pro"/>
                <a:cs typeface="Myriad Pro"/>
              </a:rPr>
              <a:t> 3</a:t>
            </a:r>
          </a:p>
          <a:p>
            <a:pPr algn="ctr"/>
            <a:r>
              <a:rPr lang="en-US" dirty="0" smtClean="0">
                <a:latin typeface="Myriad Pro"/>
                <a:cs typeface="Myriad Pro"/>
              </a:rPr>
              <a:t> 4</a:t>
            </a:r>
          </a:p>
          <a:p>
            <a:pPr algn="ctr"/>
            <a:r>
              <a:rPr lang="en-US" dirty="0" smtClean="0">
                <a:latin typeface="Myriad Pro"/>
                <a:cs typeface="Myriad Pro"/>
              </a:rPr>
              <a:t> 5</a:t>
            </a:r>
          </a:p>
          <a:p>
            <a:pPr algn="ctr"/>
            <a:r>
              <a:rPr lang="en-US" dirty="0" smtClean="0">
                <a:latin typeface="Myriad Pro"/>
                <a:cs typeface="Myriad Pro"/>
              </a:rPr>
              <a:t> 6</a:t>
            </a:r>
          </a:p>
          <a:p>
            <a:pPr algn="ctr"/>
            <a:r>
              <a:rPr lang="en-US" dirty="0" smtClean="0">
                <a:latin typeface="Myriad Pro"/>
                <a:cs typeface="Myriad Pro"/>
              </a:rPr>
              <a:t> 7</a:t>
            </a:r>
          </a:p>
          <a:p>
            <a:pPr algn="ctr"/>
            <a:r>
              <a:rPr lang="en-US" dirty="0" smtClean="0">
                <a:latin typeface="Myriad Pro"/>
                <a:cs typeface="Myriad Pro"/>
              </a:rPr>
              <a:t> 8</a:t>
            </a:r>
          </a:p>
          <a:p>
            <a:pPr algn="ctr"/>
            <a:r>
              <a:rPr lang="en-US" dirty="0" smtClean="0">
                <a:latin typeface="Myriad Pro"/>
                <a:cs typeface="Myriad Pro"/>
              </a:rPr>
              <a:t> 9</a:t>
            </a:r>
          </a:p>
          <a:p>
            <a:pPr algn="ctr"/>
            <a:r>
              <a:rPr lang="en-US" dirty="0" smtClean="0">
                <a:latin typeface="Myriad Pro"/>
                <a:cs typeface="Myriad Pro"/>
              </a:rPr>
              <a:t>10</a:t>
            </a:r>
            <a:endParaRPr lang="en-US" dirty="0">
              <a:latin typeface="Myriad Pro"/>
              <a:cs typeface="Myriad Pro"/>
            </a:endParaRPr>
          </a:p>
        </p:txBody>
      </p:sp>
      <p:sp>
        <p:nvSpPr>
          <p:cNvPr id="7" name="TextBox 6"/>
          <p:cNvSpPr txBox="1"/>
          <p:nvPr/>
        </p:nvSpPr>
        <p:spPr>
          <a:xfrm>
            <a:off x="4483065" y="3484491"/>
            <a:ext cx="1056344" cy="3139321"/>
          </a:xfrm>
          <a:prstGeom prst="rect">
            <a:avLst/>
          </a:prstGeom>
          <a:noFill/>
        </p:spPr>
        <p:txBody>
          <a:bodyPr wrap="square" rtlCol="0">
            <a:spAutoFit/>
          </a:bodyPr>
          <a:lstStyle/>
          <a:p>
            <a:pPr algn="r"/>
            <a:r>
              <a:rPr lang="en-US" dirty="0" smtClean="0">
                <a:latin typeface="Myriad Pro"/>
                <a:cs typeface="Myriad Pro"/>
              </a:rPr>
              <a:t>Binary</a:t>
            </a:r>
          </a:p>
          <a:p>
            <a:pPr algn="r"/>
            <a:r>
              <a:rPr lang="en-US" dirty="0" smtClean="0">
                <a:latin typeface="Myriad Pro"/>
                <a:cs typeface="Myriad Pro"/>
              </a:rPr>
              <a:t>1</a:t>
            </a:r>
          </a:p>
          <a:p>
            <a:pPr algn="r"/>
            <a:r>
              <a:rPr lang="en-US" dirty="0" smtClean="0">
                <a:latin typeface="Myriad Pro"/>
                <a:cs typeface="Myriad Pro"/>
              </a:rPr>
              <a:t>10</a:t>
            </a:r>
          </a:p>
          <a:p>
            <a:pPr algn="r"/>
            <a:r>
              <a:rPr lang="en-US" dirty="0" smtClean="0">
                <a:latin typeface="Myriad Pro"/>
                <a:cs typeface="Myriad Pro"/>
              </a:rPr>
              <a:t>11</a:t>
            </a:r>
          </a:p>
          <a:p>
            <a:pPr algn="r"/>
            <a:r>
              <a:rPr lang="en-US" dirty="0" smtClean="0">
                <a:latin typeface="Myriad Pro"/>
                <a:cs typeface="Myriad Pro"/>
              </a:rPr>
              <a:t>100</a:t>
            </a:r>
          </a:p>
          <a:p>
            <a:pPr algn="r"/>
            <a:r>
              <a:rPr lang="en-US" dirty="0" smtClean="0">
                <a:latin typeface="Myriad Pro"/>
                <a:cs typeface="Myriad Pro"/>
              </a:rPr>
              <a:t>101</a:t>
            </a:r>
          </a:p>
          <a:p>
            <a:pPr algn="r"/>
            <a:r>
              <a:rPr lang="en-US" dirty="0" smtClean="0">
                <a:latin typeface="Myriad Pro"/>
                <a:cs typeface="Myriad Pro"/>
              </a:rPr>
              <a:t>110</a:t>
            </a:r>
          </a:p>
          <a:p>
            <a:pPr algn="r"/>
            <a:r>
              <a:rPr lang="en-US" dirty="0" smtClean="0">
                <a:latin typeface="Myriad Pro"/>
                <a:cs typeface="Myriad Pro"/>
              </a:rPr>
              <a:t>111</a:t>
            </a:r>
          </a:p>
          <a:p>
            <a:pPr algn="r"/>
            <a:r>
              <a:rPr lang="en-US" dirty="0" smtClean="0">
                <a:latin typeface="Myriad Pro"/>
                <a:cs typeface="Myriad Pro"/>
              </a:rPr>
              <a:t>1000</a:t>
            </a:r>
          </a:p>
          <a:p>
            <a:pPr algn="r"/>
            <a:r>
              <a:rPr lang="en-US" dirty="0" smtClean="0">
                <a:latin typeface="Myriad Pro"/>
                <a:cs typeface="Myriad Pro"/>
              </a:rPr>
              <a:t>1001</a:t>
            </a:r>
          </a:p>
          <a:p>
            <a:pPr algn="r"/>
            <a:r>
              <a:rPr lang="en-US" dirty="0" smtClean="0">
                <a:latin typeface="Myriad Pro"/>
                <a:cs typeface="Myriad Pro"/>
              </a:rPr>
              <a:t>1010</a:t>
            </a:r>
            <a:endParaRPr lang="en-US" dirty="0">
              <a:latin typeface="Myriad Pro"/>
              <a:cs typeface="Myriad Pro"/>
            </a:endParaRPr>
          </a:p>
        </p:txBody>
      </p:sp>
    </p:spTree>
    <p:extLst>
      <p:ext uri="{BB962C8B-B14F-4D97-AF65-F5344CB8AC3E}">
        <p14:creationId xmlns:p14="http://schemas.microsoft.com/office/powerpoint/2010/main" val="35248192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2858</TotalTime>
  <Words>3481</Words>
  <Application>Microsoft Macintosh PowerPoint</Application>
  <PresentationFormat>On-screen Show (4:3)</PresentationFormat>
  <Paragraphs>610</Paragraphs>
  <Slides>52</Slides>
  <Notes>24</Notes>
  <HiddenSlides>0</HiddenSlides>
  <MMClips>17</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MCB 135 Lecture 2 Logic and Turing Completeness</vt:lpstr>
      <vt:lpstr>The human brain was once considered unbeatable</vt:lpstr>
      <vt:lpstr>The tables are turning</vt:lpstr>
      <vt:lpstr>The tables are turning</vt:lpstr>
      <vt:lpstr>Today’s Outline</vt:lpstr>
      <vt:lpstr>Turing machine description</vt:lpstr>
      <vt:lpstr>Why is this “design” sensible?</vt:lpstr>
      <vt:lpstr>Example Turing machine: A (binary) counter</vt:lpstr>
      <vt:lpstr>Decimal vs. binary numeration</vt:lpstr>
      <vt:lpstr>“Counter” Turing Machine</vt:lpstr>
      <vt:lpstr>“Counter” Turing Machine</vt:lpstr>
      <vt:lpstr>“Counter” Turing Machine</vt:lpstr>
      <vt:lpstr>“Counter” Turing Machine</vt:lpstr>
      <vt:lpstr>“Counter” Turing Machine</vt:lpstr>
      <vt:lpstr>“Counter” Turing Machine</vt:lpstr>
      <vt:lpstr>“Counter” Turing Machine</vt:lpstr>
      <vt:lpstr>“Counter” Turing Machine</vt:lpstr>
      <vt:lpstr>“Counter” Turing Machine</vt:lpstr>
      <vt:lpstr>“Counter” Turing Machine</vt:lpstr>
      <vt:lpstr>Universal Turing Machines</vt:lpstr>
      <vt:lpstr>Is there a Turing machine for every problem? </vt:lpstr>
      <vt:lpstr>Two sizes (cardinalities) of infinity</vt:lpstr>
      <vt:lpstr>Cantor’s diagonality argument: suppose a 1-to-1 map exists</vt:lpstr>
      <vt:lpstr>Cantor’s diagonality argument: suppose a 1-to-1 map exists</vt:lpstr>
      <vt:lpstr>PowerPoint Presentation</vt:lpstr>
      <vt:lpstr>PowerPoint Presentation</vt:lpstr>
      <vt:lpstr>PowerPoint Presentation</vt:lpstr>
      <vt:lpstr>How many problems are there?</vt:lpstr>
      <vt:lpstr>Some problems that can’t be solved with a Turing machine</vt:lpstr>
      <vt:lpstr>Still, Turing machines can compute quite a bit.  The Church-Turing conjecture states that Turing machines can compute any function that can be calculated by “mechanical” means (no counterexamples in 75+ years)</vt:lpstr>
      <vt:lpstr>A system is Turing complete if it can:</vt:lpstr>
      <vt:lpstr>We can describe all instruction tables using Boolean functions</vt:lpstr>
      <vt:lpstr>All possible outputs can be represented in binary as well</vt:lpstr>
      <vt:lpstr>PowerPoint Presentation</vt:lpstr>
      <vt:lpstr>Logic gates implement simple Boolean functions</vt:lpstr>
      <vt:lpstr>Logic gates implement simple Boolean functions</vt:lpstr>
      <vt:lpstr>Logic gates implement simple Boolean functions</vt:lpstr>
      <vt:lpstr>Logic gates implement simple Boolean functions</vt:lpstr>
      <vt:lpstr>The last logic gate you’ll ever buy</vt:lpstr>
      <vt:lpstr>You can implement any Boolean function using just NAND gates</vt:lpstr>
      <vt:lpstr>Reminder: the Rules of Life</vt:lpstr>
      <vt:lpstr>Reminder: the Rules of Life</vt:lpstr>
      <vt:lpstr>Reminder: the Rules of Life</vt:lpstr>
      <vt:lpstr>Gliders travel indefinitely: ideal for carrying signals</vt:lpstr>
      <vt:lpstr>Gliders (here, fired from glider guns) annihilate on collision</vt:lpstr>
      <vt:lpstr>Binary input with the Gosper Glider Gun and stopper</vt:lpstr>
      <vt:lpstr>The OR gate implemented in GoL</vt:lpstr>
      <vt:lpstr>NAND gate implemented using two squares in a “stopper” </vt:lpstr>
      <vt:lpstr>GoL can implement arbitrary Boolean functions, but can it implement memory? </vt:lpstr>
      <vt:lpstr>Sliding Block Memory</vt:lpstr>
      <vt:lpstr>Quite literally emulating a universal Turing Machine in the Game of Life</vt:lpstr>
      <vt:lpstr>Next Time: Turing completeness in living systems Self-replication and the role of tape </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Wahl</dc:creator>
  <cp:lastModifiedBy>Mary Wahl</cp:lastModifiedBy>
  <cp:revision>90</cp:revision>
  <dcterms:created xsi:type="dcterms:W3CDTF">2015-01-26T20:56:14Z</dcterms:created>
  <dcterms:modified xsi:type="dcterms:W3CDTF">2015-01-28T20:34:56Z</dcterms:modified>
</cp:coreProperties>
</file>